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6" r:id="rId4"/>
  </p:sldMasterIdLst>
  <p:notesMasterIdLst>
    <p:notesMasterId r:id="rId18"/>
  </p:notesMasterIdLst>
  <p:sldIdLst>
    <p:sldId id="256" r:id="rId5"/>
    <p:sldId id="257" r:id="rId6"/>
    <p:sldId id="258" r:id="rId7"/>
    <p:sldId id="259" r:id="rId8"/>
    <p:sldId id="260" r:id="rId9"/>
    <p:sldId id="262" r:id="rId10"/>
    <p:sldId id="263" r:id="rId11"/>
    <p:sldId id="264" r:id="rId12"/>
    <p:sldId id="265" r:id="rId13"/>
    <p:sldId id="266" r:id="rId14"/>
    <p:sldId id="261" r:id="rId15"/>
    <p:sldId id="268" r:id="rId16"/>
    <p:sldId id="267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F4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AB17AB8-8380-4695-A31D-CAAD6C72CD16}" v="477" dt="2025-05-27T04:53:58.98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38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84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4-16T17:11:27.544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1,'5'0,"6"0,6 0,5 1,3-1,3 1,0-1,1 1,-4-1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4-16T17:11:38.230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1,'4'0,"8"0,5 0,9 1,11-1,12 1,4 0,-3 0,-6 0,-5 0,-4-1,-9 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4-16T17:11:40.936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0,'5'1,"6"-1,6 0,5 0,3 1,3-1,0 1,1-1,0 1,0-1,0 1,-5-1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4-16T17:11:42.830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1,'5'0,"6"0,6 0,5 1,3-1,2 1,2-1,0 1,0-1,0 1,0-1,-6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4-16T17:13:47.960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0,'0'0,"5"0,6 1,6-1,5 0,4 1,1-1,2 1,0-1,0 1,0-1,0 1,-1-1,0 1,0-1,-5 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4-16T17:13:49.823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0,'5'0,"6"1,6-1,5 0,8 1,4-1,5 1,1 0,3 0,4-1,-6 1,-5 0,-4-1,-3 1,-1-1,-1 1,-1-1,-3 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4-16T17:13:50.642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1,'4'0,"7"0,6 0,5 0,4 1,1-1,2 1,0-1,0 1,-5-1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4-16T17:11:28.882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0,'5'1,"6"-1,6 0,5 0,4 1,1-1,2 1,0-1,0 1,-5-1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4-16T17:11:29.891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0,'4'0,"8"0,5 1,5-1,3 1,2-1,2 1,0-1,0 1,0-1,0 1,-1-1,0 1,1-1,-6 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4-16T17:11:30.787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1,'5'0,"6"0,6 0,5 1,3-1,3 1,0-1,2 1,-1-1,0 1,-1-1,1 1,-1-1,0 1,0-1,0 1,-5-1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4-16T17:11:31.530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0,'905'16,"-881"-16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4-16T17:11:33.200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0,'5'0,"6"1,7-1,4 0,3 1,3-1,0 1,1-1,1 1,-1-1,-1 1,0-1,0 1,-4-1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4-16T17:11:34.113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1,'4'0,"7"0,6 0,5 1,9-1,2 1,2-1,-1 1,-1-1,-2 1,-2 0,0-1,-5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4-16T17:11:35.926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0,'5'0,"6"1,6-1,5 0,3 1,2-1,2 1,0-1,0 1,0-1,0 1,-5-1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4-16T17:11:36.947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1,'5'0,"6"0,6 0,4 0,5 1,1-1,2 1,0-1,0 1,0-1,0 1,-1-1,1 1,-1-1,-5 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1F628F-8843-4E9D-B066-0EEDE2619BDB}" type="datetimeFigureOut">
              <a:rPr lang="en-IN" smtClean="0"/>
              <a:t>27-05-2025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2B37E0-F05D-4CFB-9495-DB9AFAAC68D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01584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2B37E0-F05D-4CFB-9495-DB9AFAAC68D7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118584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2B37E0-F05D-4CFB-9495-DB9AFAAC68D7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509842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E994C-EB7A-4F11-8DC9-C629A450D70C}" type="datetimeFigureOut">
              <a:rPr lang="en-IN" smtClean="0"/>
              <a:t>27-05-2025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73AE6-FFFB-4C0F-B492-6E7F70894DA1}" type="slidenum">
              <a:rPr lang="en-IN" smtClean="0"/>
              <a:t>‹#›</a:t>
            </a:fld>
            <a:endParaRPr lang="en-IN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53002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E994C-EB7A-4F11-8DC9-C629A450D70C}" type="datetimeFigureOut">
              <a:rPr lang="en-IN" smtClean="0"/>
              <a:t>27-05-2025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73AE6-FFFB-4C0F-B492-6E7F70894DA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457251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E994C-EB7A-4F11-8DC9-C629A450D70C}" type="datetimeFigureOut">
              <a:rPr lang="en-IN" smtClean="0"/>
              <a:t>27-05-2025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73AE6-FFFB-4C0F-B492-6E7F70894DA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210323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E994C-EB7A-4F11-8DC9-C629A450D70C}" type="datetimeFigureOut">
              <a:rPr lang="en-IN" smtClean="0"/>
              <a:t>27-05-2025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73AE6-FFFB-4C0F-B492-6E7F70894DA1}" type="slidenum">
              <a:rPr lang="en-IN" smtClean="0"/>
              <a:t>‹#›</a:t>
            </a:fld>
            <a:endParaRPr lang="en-IN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967495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E994C-EB7A-4F11-8DC9-C629A450D70C}" type="datetimeFigureOut">
              <a:rPr lang="en-IN" smtClean="0"/>
              <a:t>27-05-2025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73AE6-FFFB-4C0F-B492-6E7F70894DA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7408233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E994C-EB7A-4F11-8DC9-C629A450D70C}" type="datetimeFigureOut">
              <a:rPr lang="en-IN" smtClean="0"/>
              <a:t>27-05-2025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73AE6-FFFB-4C0F-B492-6E7F70894DA1}" type="slidenum">
              <a:rPr lang="en-IN" smtClean="0"/>
              <a:t>‹#›</a:t>
            </a:fld>
            <a:endParaRPr lang="en-IN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36929575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E994C-EB7A-4F11-8DC9-C629A450D70C}" type="datetimeFigureOut">
              <a:rPr lang="en-IN" smtClean="0"/>
              <a:t>27-05-2025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73AE6-FFFB-4C0F-B492-6E7F70894DA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612411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E994C-EB7A-4F11-8DC9-C629A450D70C}" type="datetimeFigureOut">
              <a:rPr lang="en-IN" smtClean="0"/>
              <a:t>27-05-2025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73AE6-FFFB-4C0F-B492-6E7F70894DA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4352420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E994C-EB7A-4F11-8DC9-C629A450D70C}" type="datetimeFigureOut">
              <a:rPr lang="en-IN" smtClean="0"/>
              <a:t>27-05-2025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73AE6-FFFB-4C0F-B492-6E7F70894DA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211238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E994C-EB7A-4F11-8DC9-C629A450D70C}" type="datetimeFigureOut">
              <a:rPr lang="en-IN" smtClean="0"/>
              <a:t>27-05-2025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73AE6-FFFB-4C0F-B492-6E7F70894DA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42050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E994C-EB7A-4F11-8DC9-C629A450D70C}" type="datetimeFigureOut">
              <a:rPr lang="en-IN" smtClean="0"/>
              <a:t>27-05-2025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73AE6-FFFB-4C0F-B492-6E7F70894DA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254452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E994C-EB7A-4F11-8DC9-C629A450D70C}" type="datetimeFigureOut">
              <a:rPr lang="en-IN" smtClean="0"/>
              <a:t>27-05-2025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73AE6-FFFB-4C0F-B492-6E7F70894DA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237937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E994C-EB7A-4F11-8DC9-C629A450D70C}" type="datetimeFigureOut">
              <a:rPr lang="en-IN" smtClean="0"/>
              <a:t>27-05-2025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73AE6-FFFB-4C0F-B492-6E7F70894DA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74223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E994C-EB7A-4F11-8DC9-C629A450D70C}" type="datetimeFigureOut">
              <a:rPr lang="en-IN" smtClean="0"/>
              <a:t>27-05-2025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73AE6-FFFB-4C0F-B492-6E7F70894DA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035906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E994C-EB7A-4F11-8DC9-C629A450D70C}" type="datetimeFigureOut">
              <a:rPr lang="en-IN" smtClean="0"/>
              <a:t>27-05-2025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73AE6-FFFB-4C0F-B492-6E7F70894DA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634817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E994C-EB7A-4F11-8DC9-C629A450D70C}" type="datetimeFigureOut">
              <a:rPr lang="en-IN" smtClean="0"/>
              <a:t>27-05-2025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73AE6-FFFB-4C0F-B492-6E7F70894DA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34305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E994C-EB7A-4F11-8DC9-C629A450D70C}" type="datetimeFigureOut">
              <a:rPr lang="en-IN" smtClean="0"/>
              <a:t>27-05-2025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73AE6-FFFB-4C0F-B492-6E7F70894DA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111658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3000">
              <a:schemeClr val="accent5">
                <a:lumMod val="20000"/>
                <a:lumOff val="80000"/>
              </a:schemeClr>
            </a:gs>
            <a:gs pos="54000">
              <a:srgbClr val="FAF4D8"/>
            </a:gs>
            <a:gs pos="100000">
              <a:schemeClr val="accent5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736E994C-EB7A-4F11-8DC9-C629A450D70C}" type="datetimeFigureOut">
              <a:rPr lang="en-IN" smtClean="0"/>
              <a:t>27-05-2025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D5B73AE6-FFFB-4C0F-B492-6E7F70894DA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7186564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17" r:id="rId1"/>
    <p:sldLayoutId id="2147483818" r:id="rId2"/>
    <p:sldLayoutId id="2147483819" r:id="rId3"/>
    <p:sldLayoutId id="2147483820" r:id="rId4"/>
    <p:sldLayoutId id="2147483821" r:id="rId5"/>
    <p:sldLayoutId id="2147483822" r:id="rId6"/>
    <p:sldLayoutId id="2147483823" r:id="rId7"/>
    <p:sldLayoutId id="2147483824" r:id="rId8"/>
    <p:sldLayoutId id="2147483825" r:id="rId9"/>
    <p:sldLayoutId id="2147483826" r:id="rId10"/>
    <p:sldLayoutId id="2147483827" r:id="rId11"/>
    <p:sldLayoutId id="2147483828" r:id="rId12"/>
    <p:sldLayoutId id="2147483829" r:id="rId13"/>
    <p:sldLayoutId id="2147483830" r:id="rId14"/>
    <p:sldLayoutId id="2147483831" r:id="rId15"/>
    <p:sldLayoutId id="2147483832" r:id="rId16"/>
    <p:sldLayoutId id="2147483833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microsoft.com/office/2007/relationships/media" Target="../media/media2.mp4"/><Relationship Id="rId7" Type="http://schemas.microsoft.com/office/2007/relationships/hdphoto" Target="../media/hdphoto2.wdp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5" Type="http://schemas.openxmlformats.org/officeDocument/2006/relationships/slideLayout" Target="../slideLayouts/slideLayout1.xml"/><Relationship Id="rId4" Type="http://schemas.openxmlformats.org/officeDocument/2006/relationships/video" Target="../media/media2.mp4"/><Relationship Id="rId9" Type="http://schemas.openxmlformats.org/officeDocument/2006/relationships/image" Target="../media/image48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5" Type="http://schemas.openxmlformats.org/officeDocument/2006/relationships/image" Target="../media/image3.png"/><Relationship Id="rId4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1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microsoft.com/office/2007/relationships/hdphoto" Target="../media/hdphoto3.wdp"/><Relationship Id="rId11" Type="http://schemas.microsoft.com/office/2007/relationships/hdphoto" Target="../media/hdphoto4.wdp"/><Relationship Id="rId5" Type="http://schemas.openxmlformats.org/officeDocument/2006/relationships/image" Target="../media/image5.png"/><Relationship Id="rId10" Type="http://schemas.openxmlformats.org/officeDocument/2006/relationships/image" Target="../media/image9.png"/><Relationship Id="rId4" Type="http://schemas.microsoft.com/office/2007/relationships/hdphoto" Target="../media/hdphoto2.wdp"/><Relationship Id="rId9" Type="http://schemas.openxmlformats.org/officeDocument/2006/relationships/image" Target="../media/image8.png"/><Relationship Id="rId14" Type="http://schemas.microsoft.com/office/2007/relationships/hdphoto" Target="../media/hdphoto5.wdp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microsoft.com/office/2007/relationships/hdphoto" Target="../media/hdphoto6.wdp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microsoft.com/office/2007/relationships/hdphoto" Target="../media/hdphoto7.wdp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customXml" Target="../ink/ink5.xml"/><Relationship Id="rId18" Type="http://schemas.openxmlformats.org/officeDocument/2006/relationships/image" Target="../media/image27.png"/><Relationship Id="rId26" Type="http://schemas.openxmlformats.org/officeDocument/2006/relationships/image" Target="../media/image31.png"/><Relationship Id="rId3" Type="http://schemas.microsoft.com/office/2007/relationships/hdphoto" Target="../media/hdphoto2.wdp"/><Relationship Id="rId21" Type="http://schemas.openxmlformats.org/officeDocument/2006/relationships/customXml" Target="../ink/ink9.xml"/><Relationship Id="rId34" Type="http://schemas.openxmlformats.org/officeDocument/2006/relationships/image" Target="../media/image35.png"/><Relationship Id="rId7" Type="http://schemas.openxmlformats.org/officeDocument/2006/relationships/customXml" Target="../ink/ink2.xml"/><Relationship Id="rId12" Type="http://schemas.openxmlformats.org/officeDocument/2006/relationships/image" Target="../media/image24.png"/><Relationship Id="rId17" Type="http://schemas.openxmlformats.org/officeDocument/2006/relationships/customXml" Target="../ink/ink7.xml"/><Relationship Id="rId25" Type="http://schemas.openxmlformats.org/officeDocument/2006/relationships/customXml" Target="../ink/ink11.xml"/><Relationship Id="rId33" Type="http://schemas.openxmlformats.org/officeDocument/2006/relationships/customXml" Target="../ink/ink15.xml"/><Relationship Id="rId2" Type="http://schemas.openxmlformats.org/officeDocument/2006/relationships/image" Target="../media/image2.png"/><Relationship Id="rId16" Type="http://schemas.openxmlformats.org/officeDocument/2006/relationships/image" Target="../media/image26.png"/><Relationship Id="rId20" Type="http://schemas.openxmlformats.org/officeDocument/2006/relationships/image" Target="../media/image28.png"/><Relationship Id="rId29" Type="http://schemas.openxmlformats.org/officeDocument/2006/relationships/customXml" Target="../ink/ink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customXml" Target="../ink/ink4.xml"/><Relationship Id="rId24" Type="http://schemas.openxmlformats.org/officeDocument/2006/relationships/image" Target="../media/image30.png"/><Relationship Id="rId32" Type="http://schemas.openxmlformats.org/officeDocument/2006/relationships/image" Target="../media/image34.png"/><Relationship Id="rId5" Type="http://schemas.openxmlformats.org/officeDocument/2006/relationships/customXml" Target="../ink/ink1.xml"/><Relationship Id="rId15" Type="http://schemas.openxmlformats.org/officeDocument/2006/relationships/customXml" Target="../ink/ink6.xml"/><Relationship Id="rId23" Type="http://schemas.openxmlformats.org/officeDocument/2006/relationships/customXml" Target="../ink/ink10.xml"/><Relationship Id="rId28" Type="http://schemas.openxmlformats.org/officeDocument/2006/relationships/image" Target="../media/image32.png"/><Relationship Id="rId10" Type="http://schemas.openxmlformats.org/officeDocument/2006/relationships/image" Target="../media/image23.png"/><Relationship Id="rId19" Type="http://schemas.openxmlformats.org/officeDocument/2006/relationships/customXml" Target="../ink/ink8.xml"/><Relationship Id="rId31" Type="http://schemas.openxmlformats.org/officeDocument/2006/relationships/customXml" Target="../ink/ink14.xml"/><Relationship Id="rId4" Type="http://schemas.openxmlformats.org/officeDocument/2006/relationships/image" Target="../media/image20.png"/><Relationship Id="rId9" Type="http://schemas.openxmlformats.org/officeDocument/2006/relationships/customXml" Target="../ink/ink3.xml"/><Relationship Id="rId14" Type="http://schemas.openxmlformats.org/officeDocument/2006/relationships/image" Target="../media/image25.png"/><Relationship Id="rId22" Type="http://schemas.openxmlformats.org/officeDocument/2006/relationships/image" Target="../media/image29.png"/><Relationship Id="rId27" Type="http://schemas.openxmlformats.org/officeDocument/2006/relationships/customXml" Target="../ink/ink12.xml"/><Relationship Id="rId30" Type="http://schemas.openxmlformats.org/officeDocument/2006/relationships/image" Target="../media/image33.png"/><Relationship Id="rId35" Type="http://schemas.openxmlformats.org/officeDocument/2006/relationships/image" Target="../media/image3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microsoft.com/office/2007/relationships/hdphoto" Target="../media/hdphoto2.wdp"/><Relationship Id="rId7" Type="http://schemas.openxmlformats.org/officeDocument/2006/relationships/image" Target="../media/image4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4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54000">
              <a:schemeClr val="tx1">
                <a:lumMod val="80000"/>
              </a:schemeClr>
            </a:gs>
            <a:gs pos="100000">
              <a:schemeClr val="tx1">
                <a:lumMod val="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5E084087-4C36-FA96-EDF1-21DB1536671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2560"/>
            <a:ext cx="12192000" cy="6832879"/>
          </a:xfrm>
          <a:prstGeom prst="rect">
            <a:avLst/>
          </a:prstGeom>
        </p:spPr>
      </p:pic>
      <p:pic>
        <p:nvPicPr>
          <p:cNvPr id="5" name="Picture 4" descr="A logo with text and symbols&#10;&#10;AI-generated content may be incorrect.">
            <a:extLst>
              <a:ext uri="{FF2B5EF4-FFF2-40B4-BE49-F238E27FC236}">
                <a16:creationId xmlns:a16="http://schemas.microsoft.com/office/drawing/2014/main" id="{475EF258-9DDB-EEE7-68FD-45A0E8951FED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5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3295" y="602589"/>
            <a:ext cx="1807181" cy="1768026"/>
          </a:xfrm>
          <a:prstGeom prst="rect">
            <a:avLst/>
          </a:prstGeom>
        </p:spPr>
      </p:pic>
      <p:sp>
        <p:nvSpPr>
          <p:cNvPr id="9" name="Text 0">
            <a:extLst>
              <a:ext uri="{FF2B5EF4-FFF2-40B4-BE49-F238E27FC236}">
                <a16:creationId xmlns:a16="http://schemas.microsoft.com/office/drawing/2014/main" id="{DB801818-81B5-8C5D-FD63-3AB4D8F6B356}"/>
              </a:ext>
            </a:extLst>
          </p:cNvPr>
          <p:cNvSpPr/>
          <p:nvPr/>
        </p:nvSpPr>
        <p:spPr>
          <a:xfrm>
            <a:off x="1600195" y="2487612"/>
            <a:ext cx="8991610" cy="12501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282824"/>
                </a:solidFill>
                <a:latin typeface="Franklin Gothic Heavy" panose="020B0903020102020204" pitchFamily="34" charset="0"/>
                <a:ea typeface="Lato Bold" pitchFamily="34" charset="-122"/>
                <a:cs typeface="Lato Bold" pitchFamily="34" charset="-120"/>
              </a:rPr>
              <a:t>Cross-Stream Migration of a Rigid Sphere in 2-D Poiseuille Flow in 2nd Order Fluids</a:t>
            </a:r>
            <a:endParaRPr lang="en-US" sz="3550" dirty="0">
              <a:latin typeface="Franklin Gothic Heavy" panose="020B09030201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174CF3A-FDD6-E6B7-AEDF-C5FC2F8F5663}"/>
              </a:ext>
            </a:extLst>
          </p:cNvPr>
          <p:cNvSpPr txBox="1"/>
          <p:nvPr/>
        </p:nvSpPr>
        <p:spPr>
          <a:xfrm>
            <a:off x="2076048" y="3692362"/>
            <a:ext cx="8287152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ts val="2850"/>
              </a:lnSpc>
              <a:buNone/>
            </a:pPr>
            <a:r>
              <a:rPr lang="en-US" sz="2400" b="1" dirty="0">
                <a:solidFill>
                  <a:srgbClr val="4A4A45"/>
                </a:solidFill>
                <a:latin typeface="Jumble" panose="02000503000000020004" pitchFamily="2" charset="0"/>
                <a:ea typeface="Lato" pitchFamily="34" charset="-122"/>
                <a:cs typeface="Lato" pitchFamily="34" charset="-120"/>
              </a:rPr>
              <a:t>Flow - Focusing of forced v/s force-free Techniques</a:t>
            </a:r>
            <a:endParaRPr lang="en-US" sz="2400" b="1" dirty="0">
              <a:latin typeface="Jumble" panose="02000503000000020004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43E926B-3EBC-536B-498A-88F7E42536F7}"/>
              </a:ext>
            </a:extLst>
          </p:cNvPr>
          <p:cNvSpPr txBox="1"/>
          <p:nvPr/>
        </p:nvSpPr>
        <p:spPr>
          <a:xfrm>
            <a:off x="7803241" y="5387631"/>
            <a:ext cx="3370728" cy="836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ts val="2850"/>
              </a:lnSpc>
              <a:buNone/>
            </a:pPr>
            <a:r>
              <a:rPr lang="en-US" sz="2000" b="1" dirty="0">
                <a:solidFill>
                  <a:schemeClr val="tx1">
                    <a:lumMod val="85000"/>
                  </a:schemeClr>
                </a:solidFill>
                <a:latin typeface="Aptos Black" panose="020F0502020204030204" pitchFamily="34" charset="0"/>
                <a:ea typeface="Lato" pitchFamily="34" charset="-122"/>
                <a:cs typeface="Lato" pitchFamily="34" charset="-120"/>
              </a:rPr>
              <a:t>- </a:t>
            </a:r>
            <a:r>
              <a:rPr lang="en-US" sz="2000" b="1" dirty="0" err="1">
                <a:solidFill>
                  <a:schemeClr val="tx1">
                    <a:lumMod val="85000"/>
                  </a:schemeClr>
                </a:solidFill>
                <a:latin typeface="Aptos Black" panose="020F0502020204030204" pitchFamily="34" charset="0"/>
                <a:ea typeface="Lato" pitchFamily="34" charset="-122"/>
                <a:cs typeface="Lato" pitchFamily="34" charset="-120"/>
              </a:rPr>
              <a:t>Soumyodeep</a:t>
            </a:r>
            <a:r>
              <a:rPr lang="en-US" sz="2000" b="1" dirty="0">
                <a:solidFill>
                  <a:schemeClr val="tx1">
                    <a:lumMod val="85000"/>
                  </a:schemeClr>
                </a:solidFill>
                <a:latin typeface="Aptos Black" panose="020F0502020204030204" pitchFamily="34" charset="0"/>
                <a:ea typeface="Lato" pitchFamily="34" charset="-122"/>
                <a:cs typeface="Lato" pitchFamily="34" charset="-120"/>
              </a:rPr>
              <a:t> Chowdhury</a:t>
            </a:r>
          </a:p>
          <a:p>
            <a:pPr marL="0" indent="0">
              <a:lnSpc>
                <a:spcPts val="2850"/>
              </a:lnSpc>
              <a:buNone/>
            </a:pPr>
            <a:r>
              <a:rPr lang="en-US" sz="2000" b="1" dirty="0">
                <a:solidFill>
                  <a:schemeClr val="tx1">
                    <a:lumMod val="85000"/>
                  </a:schemeClr>
                </a:solidFill>
                <a:latin typeface="Aptos Black" panose="020F0502020204030204" pitchFamily="34" charset="0"/>
                <a:ea typeface="Lato" pitchFamily="34" charset="-122"/>
                <a:cs typeface="Lato" pitchFamily="34" charset="-120"/>
              </a:rPr>
              <a:t>- 241020033</a:t>
            </a:r>
            <a:endParaRPr lang="en-US" sz="2000" b="1" dirty="0">
              <a:solidFill>
                <a:schemeClr val="tx1">
                  <a:lumMod val="85000"/>
                </a:schemeClr>
              </a:solidFill>
              <a:latin typeface="Aptos Black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1629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055611-306B-70EA-D516-4D75C1BE39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logo with text and symbols&#10;&#10;AI-generated content may be incorrect.">
            <a:extLst>
              <a:ext uri="{FF2B5EF4-FFF2-40B4-BE49-F238E27FC236}">
                <a16:creationId xmlns:a16="http://schemas.microsoft.com/office/drawing/2014/main" id="{0CF9AEEC-7779-5E5A-5C5A-590BBA466510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5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102" y="224444"/>
            <a:ext cx="1218051" cy="119166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BEB62D8-4AF5-4486-7CBF-D8C36EEB356D}"/>
              </a:ext>
            </a:extLst>
          </p:cNvPr>
          <p:cNvSpPr txBox="1"/>
          <p:nvPr/>
        </p:nvSpPr>
        <p:spPr>
          <a:xfrm>
            <a:off x="1901951" y="224444"/>
            <a:ext cx="84639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Franklin Gothic Heavy" panose="020B0903020102020204" pitchFamily="34" charset="0"/>
              </a:rPr>
              <a:t>Particle Trajectories</a:t>
            </a:r>
            <a:endParaRPr lang="en-IN" sz="3600" dirty="0">
              <a:solidFill>
                <a:schemeClr val="bg1"/>
              </a:solidFill>
              <a:latin typeface="Franklin Gothic Heavy" panose="020B09030201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AC8E72F-5405-8D76-0BB2-34E9D1BD6E9E}"/>
              </a:ext>
            </a:extLst>
          </p:cNvPr>
          <p:cNvCxnSpPr>
            <a:cxnSpLocks/>
          </p:cNvCxnSpPr>
          <p:nvPr/>
        </p:nvCxnSpPr>
        <p:spPr>
          <a:xfrm>
            <a:off x="1901951" y="926700"/>
            <a:ext cx="9006840" cy="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139700">
              <a:schemeClr val="accent5">
                <a:satMod val="175000"/>
                <a:alpha val="40000"/>
              </a:schemeClr>
            </a:glow>
            <a:innerShdw blurRad="25400" dist="12700" dir="13500000">
              <a:srgbClr val="000000">
                <a:alpha val="45000"/>
              </a:srgbClr>
            </a:inn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" name="16.04.2025_23.36.17_REC">
            <a:hlinkClick r:id="" action="ppaction://media"/>
            <a:extLst>
              <a:ext uri="{FF2B5EF4-FFF2-40B4-BE49-F238E27FC236}">
                <a16:creationId xmlns:a16="http://schemas.microsoft.com/office/drawing/2014/main" id="{81E66CB5-61C3-289E-D721-F8D4AAC1176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rcRect t="-1" r="30399" b="-1666"/>
          <a:stretch/>
        </p:blipFill>
        <p:spPr>
          <a:xfrm>
            <a:off x="457201" y="1743075"/>
            <a:ext cx="5638800" cy="4102500"/>
          </a:xfrm>
          <a:prstGeom prst="round2DiagRect">
            <a:avLst>
              <a:gd name="adj1" fmla="val 16667"/>
              <a:gd name="adj2" fmla="val 0"/>
            </a:avLst>
          </a:prstGeom>
          <a:ln w="19050" cap="sq">
            <a:solidFill>
              <a:schemeClr val="accent3">
                <a:lumMod val="60000"/>
                <a:lumOff val="40000"/>
              </a:schemeClr>
            </a:solidFill>
            <a:miter lim="800000"/>
          </a:ln>
          <a:effectLst>
            <a:glow rad="139700">
              <a:schemeClr val="accent3">
                <a:satMod val="175000"/>
                <a:alpha val="40000"/>
              </a:schemeClr>
            </a:glow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16.04.2025_23.40.50_REC">
            <a:hlinkClick r:id="" action="ppaction://media"/>
            <a:extLst>
              <a:ext uri="{FF2B5EF4-FFF2-40B4-BE49-F238E27FC236}">
                <a16:creationId xmlns:a16="http://schemas.microsoft.com/office/drawing/2014/main" id="{EA1A301A-8D04-BE8A-6977-C4B4092D26FD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rcRect t="-1" r="30171" b="-252"/>
          <a:stretch/>
        </p:blipFill>
        <p:spPr>
          <a:xfrm>
            <a:off x="6276975" y="1743075"/>
            <a:ext cx="5705475" cy="4029074"/>
          </a:xfrm>
          <a:prstGeom prst="round2DiagRect">
            <a:avLst>
              <a:gd name="adj1" fmla="val 16667"/>
              <a:gd name="adj2" fmla="val 0"/>
            </a:avLst>
          </a:prstGeom>
          <a:ln w="12700" cap="sq">
            <a:solidFill>
              <a:schemeClr val="accent3">
                <a:lumMod val="60000"/>
                <a:lumOff val="40000"/>
              </a:schemeClr>
            </a:solidFill>
            <a:miter lim="800000"/>
          </a:ln>
          <a:effectLst>
            <a:glow rad="139700">
              <a:schemeClr val="accent3">
                <a:satMod val="175000"/>
                <a:alpha val="40000"/>
              </a:schemeClr>
            </a:glow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83701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024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7024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30664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 mute="1">
                <p:cTn id="16" repeatCount="indefinite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7CE6BE-5607-3A88-36A9-28F9B090FC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logo with text and symbols&#10;&#10;AI-generated content may be incorrect.">
            <a:extLst>
              <a:ext uri="{FF2B5EF4-FFF2-40B4-BE49-F238E27FC236}">
                <a16:creationId xmlns:a16="http://schemas.microsoft.com/office/drawing/2014/main" id="{46B03488-A634-C8B6-7C93-7FA5F563F9EB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752" y="186343"/>
            <a:ext cx="1351113" cy="132183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8FC774D-2803-0813-69E4-0678B07CE837}"/>
              </a:ext>
            </a:extLst>
          </p:cNvPr>
          <p:cNvSpPr txBox="1"/>
          <p:nvPr/>
        </p:nvSpPr>
        <p:spPr>
          <a:xfrm>
            <a:off x="1901951" y="224444"/>
            <a:ext cx="84639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Franklin Gothic Heavy" panose="020B0903020102020204" pitchFamily="34" charset="0"/>
              </a:rPr>
              <a:t>Conclusion</a:t>
            </a:r>
            <a:endParaRPr lang="en-IN" sz="3600" dirty="0">
              <a:solidFill>
                <a:schemeClr val="bg1"/>
              </a:solidFill>
              <a:latin typeface="Franklin Gothic Heavy" panose="020B0903020102020204" pitchFamily="34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BE6B380-EE35-18A5-4405-832DBACAB313}"/>
              </a:ext>
            </a:extLst>
          </p:cNvPr>
          <p:cNvCxnSpPr>
            <a:cxnSpLocks/>
          </p:cNvCxnSpPr>
          <p:nvPr/>
        </p:nvCxnSpPr>
        <p:spPr>
          <a:xfrm>
            <a:off x="1901951" y="902125"/>
            <a:ext cx="5660899" cy="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139700">
              <a:schemeClr val="accent5">
                <a:satMod val="175000"/>
                <a:alpha val="40000"/>
              </a:schemeClr>
            </a:glow>
            <a:innerShdw blurRad="25400" dist="12700" dir="13500000">
              <a:srgbClr val="000000">
                <a:alpha val="45000"/>
              </a:srgbClr>
            </a:inn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Text 2">
            <a:extLst>
              <a:ext uri="{FF2B5EF4-FFF2-40B4-BE49-F238E27FC236}">
                <a16:creationId xmlns:a16="http://schemas.microsoft.com/office/drawing/2014/main" id="{7B6D3CAC-5094-E5E5-1655-6426A3C45451}"/>
              </a:ext>
            </a:extLst>
          </p:cNvPr>
          <p:cNvSpPr/>
          <p:nvPr/>
        </p:nvSpPr>
        <p:spPr>
          <a:xfrm>
            <a:off x="1125378" y="1670936"/>
            <a:ext cx="223694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Franklin Gothic Demi" panose="020B0703020102020204" pitchFamily="34" charset="0"/>
                <a:ea typeface="Lato Bold" pitchFamily="34" charset="-122"/>
                <a:cs typeface="Lato Bold" pitchFamily="34" charset="-120"/>
              </a:rPr>
              <a:t>Key Findings</a:t>
            </a:r>
            <a:endParaRPr lang="en-US" sz="2200" dirty="0">
              <a:latin typeface="Franklin Gothic Demi" panose="020B0703020102020204" pitchFamily="34" charset="0"/>
            </a:endParaRPr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60ECC384-6BCD-D2C4-C8E5-DB35244232D5}"/>
              </a:ext>
            </a:extLst>
          </p:cNvPr>
          <p:cNvSpPr/>
          <p:nvPr/>
        </p:nvSpPr>
        <p:spPr>
          <a:xfrm>
            <a:off x="812481" y="2021819"/>
            <a:ext cx="6361634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 algn="just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Lato" pitchFamily="34" charset="-120"/>
              </a:rPr>
              <a:t>Electrokinetically driven flows lead the Plain Viscoelastic migration significantly.</a:t>
            </a:r>
          </a:p>
          <a:p>
            <a:pPr marL="285750" indent="-285750" algn="just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Lato" pitchFamily="34" charset="-120"/>
              </a:rPr>
              <a:t>It seems sediment sphere’s migration is just the opposite to that of the electrophoretic sphere.</a:t>
            </a:r>
          </a:p>
          <a:p>
            <a:pPr marL="0" indent="0">
              <a:lnSpc>
                <a:spcPts val="2850"/>
              </a:lnSpc>
              <a:buNone/>
            </a:pPr>
            <a:endParaRPr lang="en-US" sz="2000" dirty="0">
              <a:solidFill>
                <a:srgbClr val="4A4A45"/>
              </a:solidFill>
              <a:latin typeface="Lato" pitchFamily="34" charset="0"/>
              <a:ea typeface="Lato" pitchFamily="34" charset="-122"/>
              <a:cs typeface="Lato" pitchFamily="34" charset="-120"/>
            </a:endParaRPr>
          </a:p>
          <a:p>
            <a:pPr marL="0" indent="0">
              <a:lnSpc>
                <a:spcPts val="2850"/>
              </a:lnSpc>
              <a:buNone/>
            </a:pPr>
            <a:endParaRPr lang="en-US" sz="2000" dirty="0">
              <a:solidFill>
                <a:srgbClr val="4A4A45"/>
              </a:solidFill>
              <a:latin typeface="Lato" pitchFamily="34" charset="0"/>
              <a:ea typeface="Lato" pitchFamily="34" charset="-122"/>
              <a:cs typeface="Lato" pitchFamily="34" charset="-120"/>
            </a:endParaRPr>
          </a:p>
          <a:p>
            <a:pPr marL="0" indent="0">
              <a:lnSpc>
                <a:spcPts val="2850"/>
              </a:lnSpc>
              <a:buNone/>
            </a:pPr>
            <a:endParaRPr lang="en-US" sz="2000" dirty="0"/>
          </a:p>
        </p:txBody>
      </p:sp>
      <p:sp>
        <p:nvSpPr>
          <p:cNvPr id="7" name="Text 5">
            <a:extLst>
              <a:ext uri="{FF2B5EF4-FFF2-40B4-BE49-F238E27FC236}">
                <a16:creationId xmlns:a16="http://schemas.microsoft.com/office/drawing/2014/main" id="{286A0F06-BC8D-97FC-0A5F-6A0995C6B6AA}"/>
              </a:ext>
            </a:extLst>
          </p:cNvPr>
          <p:cNvSpPr/>
          <p:nvPr/>
        </p:nvSpPr>
        <p:spPr>
          <a:xfrm>
            <a:off x="1125378" y="379026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Franklin Gothic Demi" panose="020B0703020102020204" pitchFamily="34" charset="0"/>
                <a:ea typeface="Lato Bold" pitchFamily="34" charset="-122"/>
                <a:cs typeface="Lato Bold" pitchFamily="34" charset="-120"/>
              </a:rPr>
              <a:t>Future Directions</a:t>
            </a:r>
            <a:endParaRPr lang="en-US" sz="2200" dirty="0">
              <a:latin typeface="Franklin Gothic Demi" panose="020B0703020102020204" pitchFamily="34" charset="0"/>
            </a:endParaRPr>
          </a:p>
        </p:txBody>
      </p:sp>
      <p:sp>
        <p:nvSpPr>
          <p:cNvPr id="8" name="Text 6">
            <a:extLst>
              <a:ext uri="{FF2B5EF4-FFF2-40B4-BE49-F238E27FC236}">
                <a16:creationId xmlns:a16="http://schemas.microsoft.com/office/drawing/2014/main" id="{AF6209B7-78ED-8C85-FB5E-9674517FEB5B}"/>
              </a:ext>
            </a:extLst>
          </p:cNvPr>
          <p:cNvSpPr/>
          <p:nvPr/>
        </p:nvSpPr>
        <p:spPr>
          <a:xfrm>
            <a:off x="789382" y="4144590"/>
            <a:ext cx="6270294" cy="127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just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Lato" pitchFamily="34" charset="-120"/>
              </a:rPr>
              <a:t>Finding out the reason of this weird behavior by solving the first order velocity field(flow field) and then from there find the force from conventional ways and compare the results. </a:t>
            </a:r>
            <a:endParaRPr lang="en-US" sz="2000" b="1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9" name="Image 0" descr="preencoded.png">
            <a:extLst>
              <a:ext uri="{FF2B5EF4-FFF2-40B4-BE49-F238E27FC236}">
                <a16:creationId xmlns:a16="http://schemas.microsoft.com/office/drawing/2014/main" id="{337014D8-E31D-7495-92A4-4A2E04667A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2795" y="-23547"/>
            <a:ext cx="4429205" cy="6881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4875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logo with text and symbols&#10;&#10;AI-generated content may be incorrect.">
            <a:extLst>
              <a:ext uri="{FF2B5EF4-FFF2-40B4-BE49-F238E27FC236}">
                <a16:creationId xmlns:a16="http://schemas.microsoft.com/office/drawing/2014/main" id="{9D18502C-BAD7-E521-7B69-1529F58AF724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753" y="186343"/>
            <a:ext cx="1090002" cy="106638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013BA98-48F1-2A99-17A0-DF1419FE4DF3}"/>
              </a:ext>
            </a:extLst>
          </p:cNvPr>
          <p:cNvSpPr txBox="1"/>
          <p:nvPr/>
        </p:nvSpPr>
        <p:spPr>
          <a:xfrm>
            <a:off x="1901951" y="224444"/>
            <a:ext cx="84639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Franklin Gothic Heavy" panose="020B0903020102020204" pitchFamily="34" charset="0"/>
              </a:rPr>
              <a:t>Updates and Doubts</a:t>
            </a:r>
            <a:endParaRPr lang="en-IN" sz="3600" dirty="0">
              <a:solidFill>
                <a:schemeClr val="bg1"/>
              </a:solidFill>
              <a:latin typeface="Franklin Gothic Heavy" panose="020B09030201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7B0C03E-E5FE-A07B-2852-BC62556F2F68}"/>
              </a:ext>
            </a:extLst>
          </p:cNvPr>
          <p:cNvCxnSpPr>
            <a:cxnSpLocks/>
          </p:cNvCxnSpPr>
          <p:nvPr/>
        </p:nvCxnSpPr>
        <p:spPr>
          <a:xfrm>
            <a:off x="1901951" y="902125"/>
            <a:ext cx="5660899" cy="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139700">
              <a:schemeClr val="accent5">
                <a:satMod val="175000"/>
                <a:alpha val="40000"/>
              </a:schemeClr>
            </a:glow>
            <a:innerShdw blurRad="25400" dist="12700" dir="13500000">
              <a:srgbClr val="000000">
                <a:alpha val="45000"/>
              </a:srgbClr>
            </a:inn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Text 2">
            <a:extLst>
              <a:ext uri="{FF2B5EF4-FFF2-40B4-BE49-F238E27FC236}">
                <a16:creationId xmlns:a16="http://schemas.microsoft.com/office/drawing/2014/main" id="{46E995CB-0089-2405-78A4-9EA31AE2438A}"/>
              </a:ext>
            </a:extLst>
          </p:cNvPr>
          <p:cNvSpPr/>
          <p:nvPr/>
        </p:nvSpPr>
        <p:spPr>
          <a:xfrm>
            <a:off x="1006506" y="1424048"/>
            <a:ext cx="223694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u="sng" dirty="0">
                <a:solidFill>
                  <a:srgbClr val="4A4A45"/>
                </a:solidFill>
                <a:latin typeface="Franklin Gothic Demi" panose="020B0703020102020204" pitchFamily="34" charset="0"/>
                <a:ea typeface="Lato Bold" pitchFamily="34" charset="-122"/>
                <a:cs typeface="Lato Bold" pitchFamily="34" charset="-120"/>
              </a:rPr>
              <a:t>Updates:</a:t>
            </a:r>
          </a:p>
          <a:p>
            <a:pPr marL="0" indent="0">
              <a:lnSpc>
                <a:spcPts val="2750"/>
              </a:lnSpc>
              <a:buNone/>
            </a:pPr>
            <a:endParaRPr lang="en-US" sz="2200" u="sng" dirty="0">
              <a:latin typeface="Franklin Gothic Demi" panose="020B0703020102020204" pitchFamily="34" charset="0"/>
            </a:endParaRPr>
          </a:p>
        </p:txBody>
      </p:sp>
      <p:sp>
        <p:nvSpPr>
          <p:cNvPr id="8" name="Text 3">
            <a:extLst>
              <a:ext uri="{FF2B5EF4-FFF2-40B4-BE49-F238E27FC236}">
                <a16:creationId xmlns:a16="http://schemas.microsoft.com/office/drawing/2014/main" id="{A1DFAB8C-0C45-F081-5CE7-F018BC8C958C}"/>
              </a:ext>
            </a:extLst>
          </p:cNvPr>
          <p:cNvSpPr/>
          <p:nvPr/>
        </p:nvSpPr>
        <p:spPr>
          <a:xfrm>
            <a:off x="1006506" y="1806524"/>
            <a:ext cx="10688670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 algn="just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Lato" pitchFamily="34" charset="-120"/>
              </a:rPr>
              <a:t>Derived velocity and pressure of a </a:t>
            </a:r>
            <a:r>
              <a:rPr lang="en-US" sz="2000" b="1" dirty="0" err="1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Lato" pitchFamily="34" charset="-120"/>
              </a:rPr>
              <a:t>sedimenting</a:t>
            </a:r>
            <a:r>
              <a:rPr lang="en-US" sz="2000" b="1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Lato" pitchFamily="34" charset="-120"/>
              </a:rPr>
              <a:t> particle and straining using Matte in </a:t>
            </a:r>
            <a:r>
              <a:rPr lang="en-US" sz="2000" b="1" dirty="0" err="1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Lato" pitchFamily="34" charset="-120"/>
              </a:rPr>
              <a:t>mathematica</a:t>
            </a:r>
            <a:r>
              <a:rPr lang="en-US" sz="2000" b="1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Lato" pitchFamily="34" charset="-120"/>
              </a:rPr>
              <a:t>.</a:t>
            </a:r>
          </a:p>
          <a:p>
            <a:pPr marL="285750" indent="-285750" algn="just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Lato" pitchFamily="34" charset="-120"/>
              </a:rPr>
              <a:t>Evaluated force on a settling particle using index notation in </a:t>
            </a:r>
            <a:r>
              <a:rPr lang="en-US" sz="2000" b="1" dirty="0" err="1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Lato" pitchFamily="34" charset="-120"/>
              </a:rPr>
              <a:t>mathematica</a:t>
            </a:r>
            <a:r>
              <a:rPr lang="en-US" sz="2000" b="1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Lato" pitchFamily="34" charset="-120"/>
              </a:rPr>
              <a:t>.</a:t>
            </a:r>
          </a:p>
          <a:p>
            <a:pPr marL="285750" indent="-285750" algn="just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Lato" pitchFamily="34" charset="-120"/>
              </a:rPr>
              <a:t>Tried and understood Peery’s general approach code on solving a </a:t>
            </a:r>
            <a:r>
              <a:rPr lang="en-US" sz="2000" b="1" dirty="0" err="1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Lato" pitchFamily="34" charset="-120"/>
              </a:rPr>
              <a:t>sedimenting</a:t>
            </a:r>
            <a:r>
              <a:rPr lang="en-US" sz="2000" b="1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Lato" pitchFamily="34" charset="-120"/>
              </a:rPr>
              <a:t> and straining particle velocity and pressure.</a:t>
            </a:r>
          </a:p>
          <a:p>
            <a:pPr marL="0" indent="0">
              <a:lnSpc>
                <a:spcPts val="2850"/>
              </a:lnSpc>
              <a:buNone/>
            </a:pPr>
            <a:endParaRPr lang="en-US" sz="2000" dirty="0">
              <a:solidFill>
                <a:srgbClr val="4A4A45"/>
              </a:solidFill>
              <a:latin typeface="Lato" pitchFamily="34" charset="0"/>
              <a:ea typeface="Lato" pitchFamily="34" charset="-122"/>
              <a:cs typeface="Lato" pitchFamily="34" charset="-120"/>
            </a:endParaRPr>
          </a:p>
          <a:p>
            <a:pPr marL="0" indent="0">
              <a:lnSpc>
                <a:spcPts val="2850"/>
              </a:lnSpc>
              <a:buNone/>
            </a:pPr>
            <a:endParaRPr lang="en-US" sz="2000" dirty="0">
              <a:solidFill>
                <a:srgbClr val="4A4A45"/>
              </a:solidFill>
              <a:latin typeface="Lato" pitchFamily="34" charset="0"/>
              <a:ea typeface="Lato" pitchFamily="34" charset="-122"/>
              <a:cs typeface="Lato" pitchFamily="34" charset="-120"/>
            </a:endParaRPr>
          </a:p>
        </p:txBody>
      </p:sp>
      <p:sp>
        <p:nvSpPr>
          <p:cNvPr id="9" name="Text 2">
            <a:extLst>
              <a:ext uri="{FF2B5EF4-FFF2-40B4-BE49-F238E27FC236}">
                <a16:creationId xmlns:a16="http://schemas.microsoft.com/office/drawing/2014/main" id="{0C80633F-8E2A-7B6C-E8CB-FD74B47CC017}"/>
              </a:ext>
            </a:extLst>
          </p:cNvPr>
          <p:cNvSpPr/>
          <p:nvPr/>
        </p:nvSpPr>
        <p:spPr>
          <a:xfrm>
            <a:off x="1094898" y="3456754"/>
            <a:ext cx="223694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u="sng" dirty="0">
                <a:solidFill>
                  <a:srgbClr val="4A4A45"/>
                </a:solidFill>
                <a:latin typeface="Franklin Gothic Demi" panose="020B0703020102020204" pitchFamily="34" charset="0"/>
                <a:ea typeface="Lato Bold" pitchFamily="34" charset="-122"/>
                <a:cs typeface="Lato Bold" pitchFamily="34" charset="-120"/>
              </a:rPr>
              <a:t>Doubts:</a:t>
            </a:r>
          </a:p>
          <a:p>
            <a:pPr marL="0" indent="0">
              <a:lnSpc>
                <a:spcPts val="2750"/>
              </a:lnSpc>
              <a:buNone/>
            </a:pPr>
            <a:endParaRPr lang="en-US" sz="2200" u="sng" dirty="0">
              <a:latin typeface="Franklin Gothic Demi" panose="020B0703020102020204" pitchFamily="34" charset="0"/>
            </a:endParaRPr>
          </a:p>
        </p:txBody>
      </p:sp>
      <p:sp>
        <p:nvSpPr>
          <p:cNvPr id="11" name="Text 3">
            <a:extLst>
              <a:ext uri="{FF2B5EF4-FFF2-40B4-BE49-F238E27FC236}">
                <a16:creationId xmlns:a16="http://schemas.microsoft.com/office/drawing/2014/main" id="{2A515F42-ADCD-E7E1-303B-B82F56836459}"/>
              </a:ext>
            </a:extLst>
          </p:cNvPr>
          <p:cNvSpPr/>
          <p:nvPr/>
        </p:nvSpPr>
        <p:spPr>
          <a:xfrm>
            <a:off x="1006506" y="3865948"/>
            <a:ext cx="10688670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850"/>
              </a:lnSpc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4A4A45"/>
              </a:solidFill>
              <a:latin typeface="Lato" pitchFamily="34" charset="0"/>
              <a:ea typeface="Lato" pitchFamily="34" charset="-122"/>
              <a:cs typeface="Lato" pitchFamily="34" charset="-120"/>
            </a:endParaRPr>
          </a:p>
          <a:p>
            <a:pPr marL="0" indent="0">
              <a:lnSpc>
                <a:spcPts val="2850"/>
              </a:lnSpc>
              <a:buNone/>
            </a:pPr>
            <a:endParaRPr lang="en-US" sz="2000" dirty="0">
              <a:solidFill>
                <a:srgbClr val="4A4A45"/>
              </a:solidFill>
              <a:latin typeface="Lato" pitchFamily="34" charset="0"/>
              <a:ea typeface="Lato" pitchFamily="34" charset="-122"/>
              <a:cs typeface="Lato" pitchFamily="34" charset="-120"/>
            </a:endParaRPr>
          </a:p>
          <a:p>
            <a:pPr marL="0" indent="0">
              <a:lnSpc>
                <a:spcPts val="2850"/>
              </a:lnSpc>
              <a:buNone/>
            </a:pPr>
            <a:endParaRPr lang="en-US" sz="2000" dirty="0"/>
          </a:p>
        </p:txBody>
      </p:sp>
      <p:sp>
        <p:nvSpPr>
          <p:cNvPr id="12" name="Text 3">
            <a:extLst>
              <a:ext uri="{FF2B5EF4-FFF2-40B4-BE49-F238E27FC236}">
                <a16:creationId xmlns:a16="http://schemas.microsoft.com/office/drawing/2014/main" id="{99F03A44-E44A-DE41-7052-CAD9572CB41A}"/>
              </a:ext>
            </a:extLst>
          </p:cNvPr>
          <p:cNvSpPr/>
          <p:nvPr/>
        </p:nvSpPr>
        <p:spPr>
          <a:xfrm>
            <a:off x="893730" y="3865948"/>
            <a:ext cx="10688670" cy="24525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 algn="just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Lato" pitchFamily="34" charset="-120"/>
              </a:rPr>
              <a:t>Mismatch in the final result of force but both are correct.</a:t>
            </a:r>
          </a:p>
          <a:p>
            <a:pPr marL="285750" indent="-285750" algn="just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Lato" pitchFamily="34" charset="-120"/>
              </a:rPr>
              <a:t>Unable to fully understand Peery’s SOF approach and then onwards inertia test and all.</a:t>
            </a:r>
          </a:p>
          <a:p>
            <a:pPr marL="285750" indent="-285750" algn="just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Lato" pitchFamily="34" charset="-120"/>
              </a:rPr>
              <a:t>Read Peery’s thesis but unable to understand the derivations of homogenous and particular solution velocities of zeroth order and first order approximation.</a:t>
            </a:r>
          </a:p>
          <a:p>
            <a:pPr marL="285750" indent="-285750" algn="just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Lato" pitchFamily="34" charset="-120"/>
              </a:rPr>
              <a:t>Same issue with Ganesh Subramanian’s paper appendix as both are quite related.</a:t>
            </a:r>
          </a:p>
          <a:p>
            <a:pPr marL="285750" indent="-285750" algn="just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Lato" pitchFamily="34" charset="-120"/>
              </a:rPr>
              <a:t>Not able to solve and figure out Inertia test part of flow fields code of </a:t>
            </a:r>
            <a:r>
              <a:rPr lang="en-US" sz="2000" b="1" dirty="0" err="1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Lato" pitchFamily="34" charset="-120"/>
              </a:rPr>
              <a:t>mathematica</a:t>
            </a:r>
            <a:r>
              <a:rPr lang="en-US" sz="2000" b="1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Lato" pitchFamily="34" charset="-120"/>
              </a:rPr>
              <a:t>.</a:t>
            </a:r>
          </a:p>
          <a:p>
            <a:pPr marL="285750" indent="-285750" algn="just">
              <a:lnSpc>
                <a:spcPts val="2850"/>
              </a:lnSpc>
              <a:buFont typeface="Arial" panose="020B0604020202020204" pitchFamily="34" charset="0"/>
              <a:buChar char="•"/>
            </a:pPr>
            <a:endParaRPr lang="en-US" sz="2000" b="1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  <a:cs typeface="Lato" pitchFamily="34" charset="-120"/>
            </a:endParaRPr>
          </a:p>
          <a:p>
            <a:pPr marL="0" indent="0">
              <a:lnSpc>
                <a:spcPts val="2850"/>
              </a:lnSpc>
              <a:buNone/>
            </a:pPr>
            <a:endParaRPr lang="en-US" sz="2000" dirty="0">
              <a:solidFill>
                <a:srgbClr val="4A4A45"/>
              </a:solidFill>
              <a:latin typeface="Lato" pitchFamily="34" charset="0"/>
              <a:ea typeface="Lato" pitchFamily="34" charset="-122"/>
              <a:cs typeface="Lato" pitchFamily="34" charset="-120"/>
            </a:endParaRPr>
          </a:p>
          <a:p>
            <a:pPr marL="0" indent="0">
              <a:lnSpc>
                <a:spcPts val="2850"/>
              </a:lnSpc>
              <a:buNone/>
            </a:pPr>
            <a:endParaRPr lang="en-US" sz="2000" dirty="0">
              <a:solidFill>
                <a:srgbClr val="4A4A45"/>
              </a:solidFill>
              <a:latin typeface="Lato" pitchFamily="34" charset="0"/>
              <a:ea typeface="Lato" pitchFamily="34" charset="-122"/>
              <a:cs typeface="Lato" pitchFamily="34" charset="-120"/>
            </a:endParaRPr>
          </a:p>
          <a:p>
            <a:pPr marL="0" indent="0">
              <a:lnSpc>
                <a:spcPts val="2850"/>
              </a:lnSpc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4316616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33052837-4E5C-0658-7AB9-FAAE9E392F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logo with text and symbols&#10;&#10;AI-generated content may be incorrect.">
            <a:extLst>
              <a:ext uri="{FF2B5EF4-FFF2-40B4-BE49-F238E27FC236}">
                <a16:creationId xmlns:a16="http://schemas.microsoft.com/office/drawing/2014/main" id="{BD028477-5B8F-083B-004D-2B6DE5AAF54F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752" y="186343"/>
            <a:ext cx="1351113" cy="1321839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91DCA00-6B47-554E-8619-8799644EA6CD}"/>
              </a:ext>
            </a:extLst>
          </p:cNvPr>
          <p:cNvCxnSpPr>
            <a:cxnSpLocks/>
          </p:cNvCxnSpPr>
          <p:nvPr/>
        </p:nvCxnSpPr>
        <p:spPr>
          <a:xfrm>
            <a:off x="1901951" y="926700"/>
            <a:ext cx="9006840" cy="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139700">
              <a:schemeClr val="accent5">
                <a:satMod val="175000"/>
                <a:alpha val="40000"/>
              </a:schemeClr>
            </a:glow>
            <a:innerShdw blurRad="25400" dist="12700" dir="13500000">
              <a:srgbClr val="000000">
                <a:alpha val="45000"/>
              </a:srgbClr>
            </a:inn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Text 3">
            <a:extLst>
              <a:ext uri="{FF2B5EF4-FFF2-40B4-BE49-F238E27FC236}">
                <a16:creationId xmlns:a16="http://schemas.microsoft.com/office/drawing/2014/main" id="{B13874B8-F3D0-752C-35CB-ADE3EF7E4CC5}"/>
              </a:ext>
            </a:extLst>
          </p:cNvPr>
          <p:cNvSpPr/>
          <p:nvPr/>
        </p:nvSpPr>
        <p:spPr>
          <a:xfrm>
            <a:off x="660079" y="1713392"/>
            <a:ext cx="11027095" cy="42179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 algn="just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IN" b="1" i="0" dirty="0">
                <a:solidFill>
                  <a:srgbClr val="18181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Choudhary A, Renganathan T, </a:t>
            </a:r>
            <a:r>
              <a:rPr lang="en-IN" b="1" i="0" dirty="0" err="1">
                <a:solidFill>
                  <a:srgbClr val="18181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Pushpavanam</a:t>
            </a:r>
            <a:r>
              <a:rPr lang="en-IN" b="1" i="0" dirty="0">
                <a:solidFill>
                  <a:srgbClr val="18181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S. Inertial migration of an electrophoretic rigid sphere in a two-dimensional Poiseuille flow. </a:t>
            </a:r>
            <a:r>
              <a:rPr lang="en-IN" b="1" i="1" dirty="0">
                <a:solidFill>
                  <a:srgbClr val="18181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Journal of Fluid Mechanics</a:t>
            </a:r>
            <a:r>
              <a:rPr lang="en-IN" b="1" i="0" dirty="0">
                <a:solidFill>
                  <a:srgbClr val="18181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2019;874:856-890. doi:10.1017/jfm.2019.479.</a:t>
            </a:r>
          </a:p>
          <a:p>
            <a:pPr marL="285750" indent="-285750" algn="just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IN" b="1" i="0" dirty="0">
                <a:solidFill>
                  <a:srgbClr val="18181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Choudhary A, Li D, Renganathan T, Xuan X, </a:t>
            </a:r>
            <a:r>
              <a:rPr lang="en-IN" b="1" i="0" dirty="0" err="1">
                <a:solidFill>
                  <a:srgbClr val="18181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Pushpavanam</a:t>
            </a:r>
            <a:r>
              <a:rPr lang="en-IN" b="1" i="0" dirty="0">
                <a:solidFill>
                  <a:srgbClr val="18181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S. Electrokinetically enhanced cross-stream particle migration in viscoelastic flows. </a:t>
            </a:r>
            <a:r>
              <a:rPr lang="en-IN" b="1" i="1" dirty="0">
                <a:solidFill>
                  <a:srgbClr val="18181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Journal of Fluid Mechanics</a:t>
            </a:r>
            <a:r>
              <a:rPr lang="en-IN" b="1" i="0" dirty="0">
                <a:solidFill>
                  <a:srgbClr val="18181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2020;898:A20. doi:10.1017/jfm.2020.397.</a:t>
            </a:r>
          </a:p>
          <a:p>
            <a:pPr marL="285750" indent="-285750" algn="just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18181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Ho BP, Leal LG. Migration of rigid spheres in a two-dimensional unidirectional shear flow of a second-order fluid. </a:t>
            </a:r>
            <a:r>
              <a:rPr lang="en-US" b="1" i="1" dirty="0">
                <a:solidFill>
                  <a:srgbClr val="18181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Journal of Fluid Mechanics</a:t>
            </a:r>
            <a:r>
              <a:rPr lang="en-US" b="1" i="0" dirty="0">
                <a:solidFill>
                  <a:srgbClr val="18181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1976;76(4):783-799. doi:10.1017/S002211207600089X.</a:t>
            </a:r>
          </a:p>
          <a:p>
            <a:pPr marL="285750" indent="-285750" algn="just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IN" b="1" i="0" dirty="0">
                <a:solidFill>
                  <a:srgbClr val="18181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b="1" i="0" dirty="0" err="1">
                <a:solidFill>
                  <a:srgbClr val="18181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Guazzelli</a:t>
            </a:r>
            <a:r>
              <a:rPr lang="en-IN" b="1" i="0" dirty="0">
                <a:solidFill>
                  <a:srgbClr val="18181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É, Morris JF, Pic S. Frontmatter. In: </a:t>
            </a:r>
            <a:r>
              <a:rPr lang="en-IN" b="1" i="1" dirty="0">
                <a:solidFill>
                  <a:srgbClr val="18181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 Physical Introduction to Suspension Dynamics</a:t>
            </a:r>
            <a:r>
              <a:rPr lang="en-IN" b="1" i="0" dirty="0">
                <a:solidFill>
                  <a:srgbClr val="18181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Cambridge Texts in Applied Mathematics. Cambridge University Press; 2011.</a:t>
            </a:r>
            <a:endParaRPr lang="en-US" b="1" dirty="0">
              <a:solidFill>
                <a:srgbClr val="4A4A45"/>
              </a:solidFill>
              <a:latin typeface="Times New Roman" panose="02020603050405020304" pitchFamily="18" charset="0"/>
              <a:ea typeface="Lato" pitchFamily="34" charset="-122"/>
              <a:cs typeface="Times New Roman" panose="02020603050405020304" pitchFamily="18" charset="0"/>
            </a:endParaRPr>
          </a:p>
          <a:p>
            <a:pPr marL="0" indent="0" algn="just">
              <a:lnSpc>
                <a:spcPts val="2850"/>
              </a:lnSpc>
              <a:buNone/>
            </a:pPr>
            <a:endParaRPr lang="en-US" sz="2000" dirty="0">
              <a:solidFill>
                <a:srgbClr val="4A4A45"/>
              </a:solidFill>
              <a:latin typeface="Lato" pitchFamily="34" charset="0"/>
              <a:ea typeface="Lato" pitchFamily="34" charset="-122"/>
              <a:cs typeface="Lato" pitchFamily="34" charset="-120"/>
            </a:endParaRPr>
          </a:p>
          <a:p>
            <a:pPr marL="0" indent="0" algn="just">
              <a:lnSpc>
                <a:spcPts val="2850"/>
              </a:lnSpc>
              <a:buNone/>
            </a:pPr>
            <a:endParaRPr lang="en-US" sz="2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B3FFC0-B2E5-FA6C-8E42-3AED48E27704}"/>
              </a:ext>
            </a:extLst>
          </p:cNvPr>
          <p:cNvSpPr txBox="1"/>
          <p:nvPr/>
        </p:nvSpPr>
        <p:spPr>
          <a:xfrm>
            <a:off x="1911476" y="224444"/>
            <a:ext cx="84639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Franklin Gothic Heavy" panose="020B0903020102020204" pitchFamily="34" charset="0"/>
              </a:rPr>
              <a:t>References</a:t>
            </a:r>
            <a:endParaRPr lang="en-IN" sz="3600" dirty="0">
              <a:solidFill>
                <a:schemeClr val="bg1"/>
              </a:solidFill>
              <a:latin typeface="Franklin Gothic Heavy" panose="020B09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52650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DF7871-1A77-4F7B-B4C5-0ABE854E95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logo with text and symbols&#10;&#10;AI-generated content may be incorrect.">
            <a:extLst>
              <a:ext uri="{FF2B5EF4-FFF2-40B4-BE49-F238E27FC236}">
                <a16:creationId xmlns:a16="http://schemas.microsoft.com/office/drawing/2014/main" id="{23519F70-7BF7-9495-C6D0-30F14F7B1FB3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535" y="194492"/>
            <a:ext cx="1250530" cy="1229452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2004496-C408-9D6A-5C7B-296AFFE5035A}"/>
              </a:ext>
            </a:extLst>
          </p:cNvPr>
          <p:cNvCxnSpPr>
            <a:cxnSpLocks/>
          </p:cNvCxnSpPr>
          <p:nvPr/>
        </p:nvCxnSpPr>
        <p:spPr>
          <a:xfrm>
            <a:off x="1901952" y="950976"/>
            <a:ext cx="9006840" cy="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139700">
              <a:schemeClr val="accent5">
                <a:satMod val="175000"/>
                <a:alpha val="40000"/>
              </a:schemeClr>
            </a:glow>
            <a:innerShdw blurRad="25400" dist="12700" dir="13500000">
              <a:srgbClr val="000000">
                <a:alpha val="45000"/>
              </a:srgbClr>
            </a:inn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B058147-8158-CCAD-D9D0-56D2AA5CF00F}"/>
              </a:ext>
            </a:extLst>
          </p:cNvPr>
          <p:cNvSpPr txBox="1"/>
          <p:nvPr/>
        </p:nvSpPr>
        <p:spPr>
          <a:xfrm>
            <a:off x="1901952" y="302193"/>
            <a:ext cx="57698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Franklin Gothic Heavy" panose="020B0903020102020204" pitchFamily="34" charset="0"/>
              </a:rPr>
              <a:t>Cross Stream Migration</a:t>
            </a:r>
            <a:endParaRPr lang="en-IN" sz="3200" dirty="0">
              <a:solidFill>
                <a:schemeClr val="bg1"/>
              </a:solidFill>
              <a:latin typeface="Franklin Gothic Heavy" panose="020B09030201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A466CF1-141B-7C6B-53D4-2259324187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1606557"/>
            <a:ext cx="4752680" cy="3439760"/>
          </a:xfrm>
          <a:prstGeom prst="rect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</p:pic>
      <p:pic>
        <p:nvPicPr>
          <p:cNvPr id="1028" name="Picture 4" descr="Figure 2">
            <a:extLst>
              <a:ext uri="{FF2B5EF4-FFF2-40B4-BE49-F238E27FC236}">
                <a16:creationId xmlns:a16="http://schemas.microsoft.com/office/drawing/2014/main" id="{396E4E88-7147-DADC-9670-98F4B1DD6A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156" y="1606554"/>
            <a:ext cx="4948531" cy="3439763"/>
          </a:xfrm>
          <a:prstGeom prst="rect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0BD5599-E1B9-BE51-8193-1609FEDEE54C}"/>
              </a:ext>
            </a:extLst>
          </p:cNvPr>
          <p:cNvSpPr txBox="1"/>
          <p:nvPr/>
        </p:nvSpPr>
        <p:spPr>
          <a:xfrm>
            <a:off x="1029800" y="5620363"/>
            <a:ext cx="9738360" cy="707886"/>
          </a:xfrm>
          <a:prstGeom prst="rect">
            <a:avLst/>
          </a:prstGeom>
          <a:solidFill>
            <a:schemeClr val="tx1"/>
          </a:solidFill>
          <a:ln>
            <a:solidFill>
              <a:schemeClr val="accent3">
                <a:lumMod val="60000"/>
                <a:lumOff val="40000"/>
              </a:schemeClr>
            </a:solidFill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just"/>
            <a:r>
              <a:rPr lang="en-US" sz="2000" b="1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Cross-stream migration can occur due to inertial effects in Newtonian flows as well as in non-Newtonian flows (Viscoelastic Fluids) due to Normal stress differences.</a:t>
            </a:r>
            <a:endParaRPr lang="en-IN" sz="2000" b="1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FFDDA08-37EA-01B0-4C52-AF7DB03CB888}"/>
              </a:ext>
            </a:extLst>
          </p:cNvPr>
          <p:cNvSpPr txBox="1"/>
          <p:nvPr/>
        </p:nvSpPr>
        <p:spPr>
          <a:xfrm>
            <a:off x="9310730" y="6581001"/>
            <a:ext cx="30758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Image Sources: </a:t>
            </a:r>
            <a:r>
              <a:rPr lang="en-IN" sz="1200" b="1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Lab Chip,2018,18,551</a:t>
            </a:r>
            <a:r>
              <a:rPr lang="en-US" sz="1200" b="1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.</a:t>
            </a:r>
            <a:endParaRPr lang="en-IN" sz="1200" b="1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51907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6ABA61-7027-FFC3-C09E-8E3895E0E1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logo with text and symbols&#10;&#10;AI-generated content may be incorrect.">
            <a:extLst>
              <a:ext uri="{FF2B5EF4-FFF2-40B4-BE49-F238E27FC236}">
                <a16:creationId xmlns:a16="http://schemas.microsoft.com/office/drawing/2014/main" id="{92A78C83-B144-4134-FCF5-FBDD17C16CDA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103" y="224443"/>
            <a:ext cx="1312760" cy="1284317"/>
          </a:xfrm>
          <a:prstGeom prst="rect">
            <a:avLst/>
          </a:prstGeom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C871AE84-8547-525E-29BA-031A66E756C2}"/>
              </a:ext>
            </a:extLst>
          </p:cNvPr>
          <p:cNvCxnSpPr>
            <a:cxnSpLocks/>
          </p:cNvCxnSpPr>
          <p:nvPr/>
        </p:nvCxnSpPr>
        <p:spPr>
          <a:xfrm>
            <a:off x="1901952" y="950976"/>
            <a:ext cx="9006840" cy="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139700">
              <a:schemeClr val="accent5">
                <a:satMod val="175000"/>
                <a:alpha val="40000"/>
              </a:schemeClr>
            </a:glow>
            <a:innerShdw blurRad="25400" dist="12700" dir="13500000">
              <a:srgbClr val="000000">
                <a:alpha val="45000"/>
              </a:srgbClr>
            </a:inn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56320F4-229F-049E-2A60-83016A1C6697}"/>
              </a:ext>
            </a:extLst>
          </p:cNvPr>
          <p:cNvSpPr txBox="1"/>
          <p:nvPr/>
        </p:nvSpPr>
        <p:spPr>
          <a:xfrm>
            <a:off x="1901952" y="302193"/>
            <a:ext cx="57698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Franklin Gothic Heavy" panose="020B0903020102020204" pitchFamily="34" charset="0"/>
              </a:rPr>
              <a:t>Viscoelastic Migration</a:t>
            </a:r>
            <a:endParaRPr lang="en-IN" sz="3200" dirty="0">
              <a:solidFill>
                <a:schemeClr val="bg1"/>
              </a:solidFill>
              <a:latin typeface="Franklin Gothic Heavy" panose="020B09030201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25A59C5-A0F9-F527-2550-12A6EB9E4E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l="1746" r="1580"/>
          <a:stretch/>
        </p:blipFill>
        <p:spPr>
          <a:xfrm>
            <a:off x="370333" y="1705991"/>
            <a:ext cx="3913632" cy="177348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54E8395-973F-CFA7-9A68-CA8B85DB7EC0}"/>
                  </a:ext>
                </a:extLst>
              </p:cNvPr>
              <p:cNvSpPr txBox="1"/>
              <p:nvPr/>
            </p:nvSpPr>
            <p:spPr>
              <a:xfrm>
                <a:off x="438913" y="3679176"/>
                <a:ext cx="3776472" cy="2310441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2"/>
                </a:solidFill>
              </a:ln>
              <a:effectLst>
                <a:glow rad="139700">
                  <a:schemeClr val="accent3">
                    <a:satMod val="175000"/>
                    <a:alpha val="40000"/>
                  </a:schemeClr>
                </a:glo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solidFill>
                      <a:schemeClr val="bg1"/>
                    </a:solidFill>
                    <a:latin typeface="Baskerville Old Face" panose="02020602080505020303" pitchFamily="18" charset="0"/>
                  </a:rPr>
                  <a:t>Calculation of background Flow Field: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1400" i="1" kern="100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𝑅𝑒</m:t>
                      </m:r>
                      <m:d>
                        <m:dPr>
                          <m:begChr m:val="["/>
                          <m:endChr m:val="]"/>
                          <m:ctrlPr>
                            <a:rPr lang="en-IN" sz="1400" i="1" kern="1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IN" sz="1400" i="1" kern="1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1400" kern="1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𝜕</m:t>
                              </m:r>
                              <m:r>
                                <a:rPr lang="en-IN" sz="1400" b="1" i="1" kern="1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𝑽</m:t>
                              </m:r>
                            </m:num>
                            <m:den>
                              <m:r>
                                <a:rPr lang="en-IN" sz="1400" kern="1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𝜕</m:t>
                              </m:r>
                              <m:r>
                                <a:rPr lang="en-IN" sz="1400" i="1" kern="1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den>
                          </m:f>
                          <m:r>
                            <a:rPr lang="en-IN" sz="1400" i="1" kern="1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IN" sz="1400" b="1" i="1" kern="1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𝑽</m:t>
                          </m:r>
                          <m:r>
                            <a:rPr lang="en-IN" sz="1400" kern="1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⋅</m:t>
                          </m:r>
                          <m:r>
                            <m:rPr>
                              <m:sty m:val="p"/>
                            </m:rPr>
                            <a:rPr lang="en-IN" sz="1400" kern="1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∇</m:t>
                          </m:r>
                          <m:r>
                            <a:rPr lang="en-IN" sz="1400" b="1" i="1" kern="1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𝑽</m:t>
                          </m:r>
                        </m:e>
                      </m:d>
                      <m:r>
                        <a:rPr lang="en-IN" sz="1400" i="1" kern="10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IN" sz="1400" kern="10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∇</m:t>
                      </m:r>
                      <m:r>
                        <a:rPr lang="en-IN" sz="1400" kern="10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⋅</m:t>
                      </m:r>
                      <m:r>
                        <a:rPr lang="en-IN" sz="1400" b="1" i="1" kern="10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𝚷</m:t>
                      </m:r>
                      <m:r>
                        <a:rPr lang="en-IN" sz="1400" i="1" kern="10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en-IN" sz="1400" kern="10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 </m:t>
                      </m:r>
                      <m:r>
                        <m:rPr>
                          <m:sty m:val="p"/>
                        </m:rPr>
                        <a:rPr lang="en-IN" sz="1400" kern="10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∇</m:t>
                      </m:r>
                      <m:r>
                        <a:rPr lang="en-IN" sz="1400" kern="10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⋅</m:t>
                      </m:r>
                      <m:r>
                        <a:rPr lang="en-IN" sz="1400" b="1" i="1" kern="10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𝑽</m:t>
                      </m:r>
                      <m:r>
                        <a:rPr lang="en-IN" sz="1400" i="1" kern="10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=0,</m:t>
                      </m:r>
                    </m:oMath>
                  </m:oMathPara>
                </a14:m>
                <a:endParaRPr lang="en-IN" sz="1400" kern="100" dirty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1400" b="1" i="1" kern="100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𝚷</m:t>
                      </m:r>
                      <m:r>
                        <a:rPr lang="en-IN" sz="1400" i="1" kern="10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=−</m:t>
                      </m:r>
                      <m:r>
                        <a:rPr lang="en-IN" sz="1400" i="1" kern="10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𝑃𝐼</m:t>
                      </m:r>
                      <m:r>
                        <a:rPr lang="en-IN" sz="1400" i="1" kern="10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IN" sz="1400" b="1" i="1" kern="1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IN" sz="1400" b="1" i="1" kern="1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𝑬</m:t>
                          </m:r>
                        </m:e>
                        <m:sub>
                          <m:d>
                            <m:dPr>
                              <m:ctrlPr>
                                <a:rPr lang="en-IN" sz="1400" b="1" i="1" kern="1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1400" b="1" i="1" kern="1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𝟏</m:t>
                              </m:r>
                            </m:e>
                          </m:d>
                        </m:sub>
                      </m:sSub>
                      <m:r>
                        <a:rPr lang="en-IN" sz="1400" i="1" kern="10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IN" sz="1400" kern="10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λ</m:t>
                      </m:r>
                      <m:sSub>
                        <m:sSubPr>
                          <m:ctrlPr>
                            <a:rPr lang="en-IN" sz="1400" b="1" i="1" kern="1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IN" sz="1400" b="1" i="1" kern="1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𝑬</m:t>
                          </m:r>
                        </m:e>
                        <m:sub>
                          <m:d>
                            <m:dPr>
                              <m:ctrlPr>
                                <a:rPr lang="en-IN" sz="1400" b="1" i="1" kern="1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1400" b="1" i="1" kern="1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𝟏</m:t>
                              </m:r>
                            </m:e>
                          </m:d>
                        </m:sub>
                      </m:sSub>
                      <m:r>
                        <a:rPr lang="en-IN" sz="1400" b="1" kern="10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IN" sz="1400" b="1" i="1" kern="1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IN" sz="1400" b="1" i="1" kern="1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𝑬</m:t>
                          </m:r>
                        </m:e>
                        <m:sub>
                          <m:d>
                            <m:dPr>
                              <m:ctrlPr>
                                <a:rPr lang="en-IN" sz="1400" b="1" i="1" kern="1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1400" b="1" i="1" kern="1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𝟏</m:t>
                              </m:r>
                            </m:e>
                          </m:d>
                        </m:sub>
                      </m:sSub>
                      <m:r>
                        <a:rPr lang="en-IN" sz="1400" i="1" kern="10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IN" sz="1400" i="1" kern="100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1400" kern="1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ϵ</m:t>
                          </m:r>
                        </m:e>
                        <m:sub>
                          <m:r>
                            <a:rPr lang="en-IN" sz="1400" i="1" kern="1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IN" sz="1400" b="1" i="1" kern="1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IN" sz="1400" b="1" i="1" kern="1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𝑬</m:t>
                          </m:r>
                        </m:e>
                        <m:sub>
                          <m:d>
                            <m:dPr>
                              <m:ctrlPr>
                                <a:rPr lang="en-IN" sz="1400" b="1" i="1" kern="1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1400" b="1" i="1" kern="1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𝟐</m:t>
                              </m:r>
                            </m:e>
                          </m:d>
                        </m:sub>
                      </m:sSub>
                      <m:r>
                        <a:rPr lang="en-IN" sz="1400" i="1" kern="10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,</m:t>
                      </m:r>
                    </m:oMath>
                  </m:oMathPara>
                </a14:m>
                <a:endParaRPr lang="en-US" sz="1400" kern="100" dirty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endParaRPr lang="en-IN" sz="1200" kern="100" dirty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r>
                  <a:rPr lang="en-IN" sz="1200" kern="100" dirty="0">
                    <a:solidFill>
                      <a:schemeClr val="bg1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On Solving</a:t>
                </a:r>
                <a:r>
                  <a:rPr lang="en-IN" sz="1200" b="1" kern="100" dirty="0">
                    <a:solidFill>
                      <a:schemeClr val="bg1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IN" sz="1400" b="1" i="1" kern="100" smtClean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𝐕</m:t>
                    </m:r>
                    <m:r>
                      <a:rPr lang="en-IN" sz="1400" kern="100" smtClean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ctrlPr>
                          <a:rPr lang="en-IN" sz="1400" i="1" kern="10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IN" sz="1400" kern="10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α</m:t>
                        </m:r>
                        <m:r>
                          <a:rPr lang="en-IN" sz="1400" kern="10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IN" sz="1400" kern="10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βx</m:t>
                        </m:r>
                        <m:r>
                          <a:rPr lang="en-IN" sz="1400" kern="10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IN" sz="1400" kern="10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γ</m:t>
                        </m:r>
                        <m:sSup>
                          <m:sSupPr>
                            <m:ctrlPr>
                              <a:rPr lang="en-IN" sz="1400" i="1" kern="10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IN" sz="1400" kern="10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x</m:t>
                            </m:r>
                          </m:e>
                          <m:sup>
                            <m:r>
                              <a:rPr lang="en-IN" sz="1400" kern="10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sSub>
                      <m:sSubPr>
                        <m:ctrlPr>
                          <a:rPr lang="en-IN" sz="1400" i="1" kern="10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1400" kern="10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e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IN" sz="1400" kern="10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x</m:t>
                        </m:r>
                      </m:sub>
                    </m:sSub>
                    <m:r>
                      <a:rPr lang="en-IN" sz="1400" i="1" kern="10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−</m:t>
                    </m:r>
                    <m:sSub>
                      <m:sSubPr>
                        <m:ctrlPr>
                          <a:rPr lang="en-IN" sz="1400" i="1" kern="100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IN" sz="1400" i="1" kern="10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IN" sz="1400" b="1" i="1" kern="10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sz="1400" b="1" i="1" kern="10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𝑼</m:t>
                                </m:r>
                              </m:e>
                              <m:sub>
                                <m:r>
                                  <a:rPr lang="en-IN" sz="1400" b="1" i="1" kern="10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𝒔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m:rPr>
                            <m:sty m:val="p"/>
                          </m:rPr>
                          <a:rPr lang="en-IN" sz="1400" kern="10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x</m:t>
                        </m:r>
                      </m:sub>
                    </m:sSub>
                  </m:oMath>
                </a14:m>
                <a:endParaRPr lang="en-IN" sz="1400" kern="100" dirty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1400" kern="100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Q</m:t>
                      </m:r>
                      <m:r>
                        <a:rPr lang="en-IN" sz="1400" kern="100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=2</m:t>
                      </m:r>
                      <m:r>
                        <m:rPr>
                          <m:sty m:val="p"/>
                        </m:rPr>
                        <a:rPr lang="en-IN" sz="1400" kern="100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γx</m:t>
                      </m:r>
                      <m:r>
                        <a:rPr lang="en-IN" sz="1400" kern="100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+4</m:t>
                      </m:r>
                      <m:r>
                        <m:rPr>
                          <m:sty m:val="p"/>
                        </m:rPr>
                        <a:rPr lang="en-IN" sz="1400" kern="100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γ</m:t>
                      </m:r>
                      <m:d>
                        <m:dPr>
                          <m:ctrlPr>
                            <a:rPr lang="en-IN" sz="1400" i="1" kern="1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1400" kern="1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βx</m:t>
                          </m:r>
                          <m:r>
                            <a:rPr lang="en-IN" sz="1400" kern="1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IN" sz="1400" kern="1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γ</m:t>
                          </m:r>
                          <m:sSup>
                            <m:sSupPr>
                              <m:ctrlPr>
                                <a:rPr lang="en-IN" sz="1400" i="1" kern="1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IN" sz="1400" kern="1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x</m:t>
                              </m:r>
                            </m:e>
                            <m:sup>
                              <m:r>
                                <a:rPr lang="en-IN" sz="1400" kern="1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d>
                        <m:dPr>
                          <m:ctrlPr>
                            <a:rPr lang="en-IN" sz="1400" i="1" kern="1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IN" sz="1400" kern="1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1+2</m:t>
                          </m:r>
                          <m:sSub>
                            <m:sSubPr>
                              <m:ctrlPr>
                                <a:rPr lang="en-IN" sz="1400" i="1" kern="1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1400" kern="1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ϵ</m:t>
                              </m:r>
                            </m:e>
                            <m:sub>
                              <m:r>
                                <a:rPr lang="en-IN" sz="1400" kern="1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m:rPr>
                          <m:sty m:val="p"/>
                        </m:rPr>
                        <a:rPr lang="en-IN" sz="1400" kern="10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λ</m:t>
                      </m:r>
                      <m:r>
                        <a:rPr lang="en-IN" sz="1400" kern="10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m:rPr>
                          <m:nor/>
                        </m:rPr>
                        <a:rPr lang="en-IN" sz="1400" kern="10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constant</m:t>
                      </m:r>
                      <m:r>
                        <a:rPr lang="en-US" sz="1400" b="0" i="0" kern="100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.</m:t>
                      </m:r>
                    </m:oMath>
                  </m:oMathPara>
                </a14:m>
                <a:endParaRPr lang="en-US" sz="1400" b="0" kern="100" dirty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endParaRPr lang="en-US" sz="1400" b="0" kern="100" dirty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endParaRPr lang="en-US" sz="1400" b="0" kern="100" dirty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endParaRPr lang="en-IN" sz="1400" kern="100" dirty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54E8395-973F-CFA7-9A68-CA8B85DB7E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913" y="3679176"/>
                <a:ext cx="3776472" cy="231044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tx2"/>
                </a:solidFill>
              </a:ln>
              <a:effectLst>
                <a:glow rad="139700">
                  <a:schemeClr val="accent3">
                    <a:satMod val="175000"/>
                    <a:alpha val="40000"/>
                  </a:schemeClr>
                </a:glow>
              </a:effectLst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Arrow: Right 3">
            <a:extLst>
              <a:ext uri="{FF2B5EF4-FFF2-40B4-BE49-F238E27FC236}">
                <a16:creationId xmlns:a16="http://schemas.microsoft.com/office/drawing/2014/main" id="{8F2A0DD7-4724-9663-4EF2-D938467E47E1}"/>
              </a:ext>
            </a:extLst>
          </p:cNvPr>
          <p:cNvSpPr/>
          <p:nvPr/>
        </p:nvSpPr>
        <p:spPr>
          <a:xfrm>
            <a:off x="4388420" y="4142232"/>
            <a:ext cx="667512" cy="237741"/>
          </a:xfrm>
          <a:prstGeom prst="rightArrow">
            <a:avLst/>
          </a:prstGeom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06F0030-80DD-3590-E759-8CDDCAF3C07E}"/>
                  </a:ext>
                </a:extLst>
              </p:cNvPr>
              <p:cNvSpPr txBox="1"/>
              <p:nvPr/>
            </p:nvSpPr>
            <p:spPr>
              <a:xfrm>
                <a:off x="5230971" y="3574115"/>
                <a:ext cx="5243889" cy="2335896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2"/>
                </a:solidFill>
              </a:ln>
              <a:effectLst>
                <a:glow rad="139700">
                  <a:schemeClr val="accent3">
                    <a:satMod val="175000"/>
                    <a:alpha val="40000"/>
                  </a:schemeClr>
                </a:glo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solidFill>
                      <a:schemeClr val="bg1"/>
                    </a:solidFill>
                    <a:latin typeface="Baskerville Old Face" panose="02020602080505020303" pitchFamily="18" charset="0"/>
                  </a:rPr>
                  <a:t>Calculation of Disturbance Flow Field:</a:t>
                </a:r>
              </a:p>
              <a:p>
                <a:endParaRPr lang="en-IN" sz="1400" b="1" i="1" kern="100" dirty="0">
                  <a:solidFill>
                    <a:schemeClr val="bg1"/>
                  </a:solidFill>
                  <a:effectLst/>
                  <a:latin typeface="Cambria Math" panose="020405030504060302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endParaRPr lang="en-IN" sz="1400" b="1" i="1" kern="100" dirty="0">
                  <a:solidFill>
                    <a:schemeClr val="bg1"/>
                  </a:solidFill>
                  <a:latin typeface="Cambria Math" panose="020405030504060302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endParaRPr lang="en-IN" sz="1600" b="1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16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𝛑</m:t>
                      </m:r>
                      <m:r>
                        <a:rPr lang="en-IN" sz="16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IN" sz="1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𝑞𝐼</m:t>
                      </m:r>
                      <m:r>
                        <a:rPr lang="en-IN" sz="16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IN" sz="16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6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b>
                          <m:d>
                            <m:dPr>
                              <m:ctrlPr>
                                <a:rPr lang="en-IN" sz="16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1600" b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d>
                        </m:sub>
                      </m:sSub>
                      <m:r>
                        <a:rPr lang="en-IN" sz="16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IN" sz="16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λ</m:t>
                      </m:r>
                      <m:d>
                        <m:dPr>
                          <m:begChr m:val="["/>
                          <m:endChr m:val="]"/>
                          <m:ctrlPr>
                            <a:rPr lang="en-IN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N" sz="16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16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b>
                              <m:d>
                                <m:dPr>
                                  <m:ctrlPr>
                                    <a:rPr lang="en-IN" sz="16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IN" sz="1600" b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e>
                              </m:d>
                            </m:sub>
                          </m:sSub>
                          <m:r>
                            <a:rPr lang="en-IN" sz="1600" b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en-IN" sz="16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16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b>
                              <m:d>
                                <m:dPr>
                                  <m:ctrlPr>
                                    <a:rPr lang="en-IN" sz="16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IN" sz="1600" b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e>
                              </m:d>
                            </m:sub>
                          </m:sSub>
                          <m:r>
                            <a:rPr lang="en-IN" sz="16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IN" sz="16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16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d>
                                <m:dPr>
                                  <m:ctrlPr>
                                    <a:rPr lang="en-IN" sz="16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IN" sz="1600" b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e>
                              </m:d>
                            </m:sub>
                          </m:sSub>
                        </m:e>
                      </m:d>
                      <m:r>
                        <a:rPr lang="en-IN" sz="16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IN" sz="16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λ</m:t>
                      </m:r>
                      <m:sSub>
                        <m:sSubPr>
                          <m:ctrlPr>
                            <a:rPr lang="en-IN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16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ϵ</m:t>
                          </m:r>
                        </m:e>
                        <m:sub>
                          <m:r>
                            <a:rPr lang="en-IN" sz="16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IN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N" sz="16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16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b>
                              <m:d>
                                <m:dPr>
                                  <m:ctrlPr>
                                    <a:rPr lang="en-IN" sz="16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IN" sz="1600" b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e>
                              </m:d>
                            </m:sub>
                          </m:sSub>
                          <m:r>
                            <a:rPr lang="en-IN" sz="16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IN" sz="16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16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d>
                                <m:dPr>
                                  <m:ctrlPr>
                                    <a:rPr lang="en-IN" sz="16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IN" sz="1600" b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e>
                              </m:d>
                            </m:sub>
                          </m:sSub>
                        </m:e>
                      </m:d>
                    </m:oMath>
                  </m:oMathPara>
                </a14:m>
                <a:endParaRPr lang="en-IN" sz="1200" kern="100" dirty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algn="ctr"/>
                <a:endParaRPr lang="en-IN" sz="1400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:r>
                  <a:rPr lang="en-IN" sz="14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Where</a:t>
                </a:r>
                <a:r>
                  <a:rPr lang="en-IN" sz="1200" b="1" dirty="0">
                    <a:solidFill>
                      <a:schemeClr val="bg1"/>
                    </a:solidFill>
                  </a:rPr>
                  <a:t>,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1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1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d>
                          <m:dPr>
                            <m:ctrlPr>
                              <a:rPr lang="en-IN" sz="12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sz="12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e>
                        </m:d>
                      </m:sub>
                    </m:sSub>
                    <m:r>
                      <a:rPr lang="en-IN" sz="12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IN" sz="12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∇</m:t>
                    </m:r>
                    <m:r>
                      <a:rPr lang="en-IN" sz="12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𝐯</m:t>
                    </m:r>
                    <m:r>
                      <a:rPr lang="en-IN" sz="12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IN" sz="12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∇</m:t>
                    </m:r>
                    <m:sSup>
                      <m:sSupPr>
                        <m:ctrlPr>
                          <a:rPr lang="en-IN" sz="1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1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IN" sz="12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  <m:r>
                      <a:rPr lang="en-IN" sz="12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endParaRPr lang="en-IN" sz="1200" dirty="0">
                  <a:solidFill>
                    <a:schemeClr val="bg1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b>
                          <m:d>
                            <m:dPr>
                              <m:ctrlPr>
                                <a:rPr lang="en-IN" sz="1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1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e>
                          </m:d>
                        </m:sub>
                      </m:sSub>
                      <m:r>
                        <a:rPr lang="en-IN" sz="12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IN" sz="12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v</m:t>
                      </m:r>
                      <m:r>
                        <a:rPr lang="en-IN" sz="12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m:rPr>
                          <m:sty m:val="p"/>
                        </m:rPr>
                        <a:rPr lang="en-IN" sz="12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∇</m:t>
                      </m:r>
                      <m:sSub>
                        <m:sSubPr>
                          <m:ctrlPr>
                            <a:rPr lang="en-IN" sz="1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b>
                          <m:d>
                            <m:dPr>
                              <m:ctrlPr>
                                <a:rPr lang="en-IN" sz="1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1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d>
                        </m:sub>
                      </m:sSub>
                      <m:r>
                        <a:rPr lang="en-IN" sz="12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IN" sz="1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b>
                          <m:d>
                            <m:dPr>
                              <m:ctrlPr>
                                <a:rPr lang="en-IN" sz="1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1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d>
                        </m:sub>
                      </m:sSub>
                      <m:r>
                        <a:rPr lang="en-IN" sz="12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m:rPr>
                          <m:sty m:val="p"/>
                        </m:rPr>
                        <a:rPr lang="en-IN" sz="12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∇</m:t>
                      </m:r>
                      <m:sSup>
                        <m:sSupPr>
                          <m:ctrlPr>
                            <a:rPr lang="en-IN" sz="1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1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IN" sz="12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r>
                        <a:rPr lang="en-IN" sz="12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IN" sz="12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IN" sz="12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𝐯</m:t>
                      </m:r>
                      <m:r>
                        <a:rPr lang="en-IN" sz="12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IN" sz="1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b>
                          <m:d>
                            <m:dPr>
                              <m:ctrlPr>
                                <a:rPr lang="en-IN" sz="1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1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d>
                        </m:sub>
                      </m:sSub>
                      <m:r>
                        <a:rPr lang="en-IN" sz="12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IN" sz="1200" dirty="0">
                  <a:solidFill>
                    <a:schemeClr val="bg1"/>
                  </a:solidFill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IN" sz="1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1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d>
                          <m:dPr>
                            <m:ctrlPr>
                              <a:rPr lang="en-IN" sz="12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sz="12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e>
                        </m:d>
                      </m:sub>
                    </m:sSub>
                    <m:r>
                      <a:rPr lang="en-IN" sz="12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IN" sz="1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1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  <m:sub>
                        <m:d>
                          <m:dPr>
                            <m:ctrlPr>
                              <a:rPr lang="en-IN" sz="12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sz="12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e>
                        </m:d>
                      </m:sub>
                    </m:sSub>
                    <m:r>
                      <a:rPr lang="en-IN" sz="1200" b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en-IN" sz="1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1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d>
                          <m:dPr>
                            <m:ctrlPr>
                              <a:rPr lang="en-IN" sz="12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sz="12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e>
                        </m:d>
                      </m:sub>
                    </m:sSub>
                    <m:r>
                      <a:rPr lang="en-IN" sz="12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IN" sz="1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1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d>
                          <m:dPr>
                            <m:ctrlPr>
                              <a:rPr lang="en-IN" sz="12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sz="12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e>
                        </m:d>
                      </m:sub>
                    </m:sSub>
                    <m:r>
                      <a:rPr lang="en-IN" sz="1200" b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en-IN" sz="1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1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  <m:sub>
                        <m:d>
                          <m:dPr>
                            <m:ctrlPr>
                              <a:rPr lang="en-IN" sz="12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sz="12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e>
                        </m:d>
                      </m:sub>
                    </m:sSub>
                    <m:r>
                      <a:rPr lang="en-US" sz="12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IN" sz="1200" dirty="0">
                    <a:solidFill>
                      <a:schemeClr val="bg1"/>
                    </a:solidFill>
                  </a:rPr>
                  <a:t> 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d>
                            <m:dPr>
                              <m:ctrlPr>
                                <a:rPr lang="en-IN" sz="1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1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e>
                          </m:d>
                        </m:sub>
                      </m:sSub>
                      <m:r>
                        <a:rPr lang="en-IN" sz="12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IN" sz="12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V</m:t>
                      </m:r>
                      <m:r>
                        <a:rPr lang="en-IN" sz="12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m:rPr>
                          <m:sty m:val="p"/>
                        </m:rPr>
                        <a:rPr lang="en-IN" sz="12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∇</m:t>
                      </m:r>
                      <m:sSub>
                        <m:sSubPr>
                          <m:ctrlPr>
                            <a:rPr lang="en-IN" sz="1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b>
                          <m:d>
                            <m:dPr>
                              <m:ctrlPr>
                                <a:rPr lang="en-IN" sz="1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1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d>
                        </m:sub>
                      </m:sSub>
                      <m:r>
                        <a:rPr lang="en-IN" sz="12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IN" sz="1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b>
                          <m:d>
                            <m:dPr>
                              <m:ctrlPr>
                                <a:rPr lang="en-IN" sz="1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1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d>
                        </m:sub>
                      </m:sSub>
                      <m:r>
                        <a:rPr lang="en-IN" sz="12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m:rPr>
                          <m:sty m:val="p"/>
                        </m:rPr>
                        <a:rPr lang="en-IN" sz="12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∇</m:t>
                      </m:r>
                      <m:sSup>
                        <m:sSupPr>
                          <m:ctrlPr>
                            <a:rPr lang="en-IN" sz="1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IN" sz="12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IN" sz="12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r>
                        <a:rPr lang="en-IN" sz="12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IN" sz="12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∇V</m:t>
                      </m:r>
                      <m:r>
                        <a:rPr lang="en-IN" sz="12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IN" sz="1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b>
                          <m:d>
                            <m:dPr>
                              <m:ctrlPr>
                                <a:rPr lang="en-IN" sz="1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1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d>
                        </m:sub>
                      </m:sSub>
                      <m:r>
                        <a:rPr lang="en-IN" sz="12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IN" sz="12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v</m:t>
                      </m:r>
                      <m:r>
                        <a:rPr lang="en-IN" sz="12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m:rPr>
                          <m:sty m:val="p"/>
                        </m:rPr>
                        <a:rPr lang="en-IN" sz="12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∇</m:t>
                      </m:r>
                      <m:sSub>
                        <m:sSubPr>
                          <m:ctrlPr>
                            <a:rPr lang="en-IN" sz="1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  <m:sub>
                          <m:d>
                            <m:dPr>
                              <m:ctrlPr>
                                <a:rPr lang="en-IN" sz="1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1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d>
                        </m:sub>
                      </m:sSub>
                      <m:r>
                        <a:rPr lang="en-IN" sz="12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IN" sz="1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  <m:sub>
                          <m:d>
                            <m:dPr>
                              <m:ctrlPr>
                                <a:rPr lang="en-IN" sz="1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1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d>
                        </m:sub>
                      </m:sSub>
                      <m:r>
                        <a:rPr lang="en-IN" sz="12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m:rPr>
                          <m:sty m:val="p"/>
                        </m:rPr>
                        <a:rPr lang="en-IN" sz="12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∇</m:t>
                      </m:r>
                      <m:sSup>
                        <m:sSupPr>
                          <m:ctrlPr>
                            <a:rPr lang="en-IN" sz="1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1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IN" sz="12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r>
                        <a:rPr lang="en-IN" sz="12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IN" sz="12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IN" sz="12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𝐯</m:t>
                      </m:r>
                      <m:r>
                        <a:rPr lang="en-IN" sz="12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IN" sz="1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  <m:sub>
                          <m:d>
                            <m:dPr>
                              <m:ctrlPr>
                                <a:rPr lang="en-IN" sz="1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1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d>
                        </m:sub>
                      </m:sSub>
                      <m:r>
                        <a:rPr lang="en-IN" sz="12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IN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06F0030-80DD-3590-E759-8CDDCAF3C0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0971" y="3574115"/>
                <a:ext cx="5243889" cy="233589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chemeClr val="tx2"/>
                </a:solidFill>
              </a:ln>
              <a:effectLst>
                <a:glow rad="139700">
                  <a:schemeClr val="accent3">
                    <a:satMod val="175000"/>
                    <a:alpha val="40000"/>
                  </a:schemeClr>
                </a:glow>
              </a:effectLst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5299301-D52D-8D56-8FDB-815CB590EA4E}"/>
                  </a:ext>
                </a:extLst>
              </p:cNvPr>
              <p:cNvSpPr txBox="1"/>
              <p:nvPr/>
            </p:nvSpPr>
            <p:spPr>
              <a:xfrm>
                <a:off x="5707798" y="3849844"/>
                <a:ext cx="284818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16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𝜵</m:t>
                      </m:r>
                      <m:r>
                        <a:rPr lang="en-IN" sz="16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IN" sz="16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𝝅</m:t>
                      </m:r>
                      <m:r>
                        <a:rPr lang="en-IN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6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16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𝜵</m:t>
                      </m:r>
                      <m:r>
                        <a:rPr lang="en-IN" sz="16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16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𝒗</m:t>
                      </m:r>
                      <m:r>
                        <a:rPr lang="en-IN" sz="1600" b="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IN" sz="5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5299301-D52D-8D56-8FDB-815CB590EA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7798" y="3849844"/>
                <a:ext cx="2848180" cy="58477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>
            <a:extLst>
              <a:ext uri="{FF2B5EF4-FFF2-40B4-BE49-F238E27FC236}">
                <a16:creationId xmlns:a16="http://schemas.microsoft.com/office/drawing/2014/main" id="{0A2DBA3A-B9D3-84D9-8C99-CD462AF5675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t="13043" b="10713"/>
          <a:stretch/>
        </p:blipFill>
        <p:spPr>
          <a:xfrm>
            <a:off x="438913" y="5450185"/>
            <a:ext cx="3678502" cy="362131"/>
          </a:xfrm>
          <a:prstGeom prst="rect">
            <a:avLst/>
          </a:prstGeom>
        </p:spPr>
      </p:pic>
      <p:sp>
        <p:nvSpPr>
          <p:cNvPr id="16" name="Arrow: Right 15">
            <a:extLst>
              <a:ext uri="{FF2B5EF4-FFF2-40B4-BE49-F238E27FC236}">
                <a16:creationId xmlns:a16="http://schemas.microsoft.com/office/drawing/2014/main" id="{D32B29C2-FC09-F22B-8101-ACC480F7E896}"/>
              </a:ext>
            </a:extLst>
          </p:cNvPr>
          <p:cNvSpPr/>
          <p:nvPr/>
        </p:nvSpPr>
        <p:spPr>
          <a:xfrm rot="16200000">
            <a:off x="6232465" y="3025602"/>
            <a:ext cx="583555" cy="237741"/>
          </a:xfrm>
          <a:prstGeom prst="rightArrow">
            <a:avLst/>
          </a:prstGeom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18B2855-13BC-3F0B-4E55-88869EB7B8B8}"/>
                  </a:ext>
                </a:extLst>
              </p:cNvPr>
              <p:cNvSpPr txBox="1"/>
              <p:nvPr/>
            </p:nvSpPr>
            <p:spPr>
              <a:xfrm>
                <a:off x="5109506" y="1285694"/>
                <a:ext cx="2867111" cy="1440651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2"/>
                </a:solidFill>
              </a:ln>
              <a:effectLst>
                <a:glow rad="139700">
                  <a:schemeClr val="accent3">
                    <a:satMod val="175000"/>
                    <a:alpha val="40000"/>
                  </a:schemeClr>
                </a:glo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solidFill>
                      <a:schemeClr val="bg1"/>
                    </a:solidFill>
                    <a:latin typeface="Baskerville Old Face" panose="02020602080505020303" pitchFamily="18" charset="0"/>
                  </a:rPr>
                  <a:t>Boundary Conditions:</a:t>
                </a: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1400" i="1" kern="100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IN" sz="1400" i="1" kern="1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p>
                          <m:d>
                            <m:dPr>
                              <m:ctrlPr>
                                <a:rPr lang="en-IN" sz="1400" i="1" kern="1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1400" i="1" kern="1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en-IN" sz="1400" i="1" kern="10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IN" sz="1400" i="1" kern="1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IN" sz="1400" kern="1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IN" sz="1400" i="1" kern="1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sub>
                        <m:sup>
                          <m:d>
                            <m:dPr>
                              <m:ctrlPr>
                                <a:rPr lang="en-IN" sz="1400" i="1" kern="1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1400" i="1" kern="1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r>
                        <a:rPr lang="en-IN" sz="1400" kern="10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×</m:t>
                      </m:r>
                      <m:r>
                        <a:rPr lang="en-IN" sz="1400" i="1" kern="10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𝑟</m:t>
                      </m:r>
                      <m:r>
                        <a:rPr lang="en-IN" sz="1400" i="1" kern="10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IN" sz="1400" i="1" kern="1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IN" sz="1400" i="1" kern="1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IN" sz="1400" i="1" kern="1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sub>
                        <m:sup>
                          <m:d>
                            <m:dPr>
                              <m:ctrlPr>
                                <a:rPr lang="en-IN" sz="1400" i="1" kern="1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1400" i="1" kern="1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r>
                        <a:rPr lang="en-IN" sz="1400" kern="10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 </m:t>
                      </m:r>
                      <m:r>
                        <m:rPr>
                          <m:nor/>
                        </m:rPr>
                        <a:rPr lang="en-IN" sz="1400" kern="10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on</m:t>
                      </m:r>
                      <m:r>
                        <a:rPr lang="en-IN" sz="1400" kern="10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 </m:t>
                      </m:r>
                      <m:r>
                        <a:rPr lang="en-IN" sz="1400" i="1" kern="10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𝑟</m:t>
                      </m:r>
                      <m:r>
                        <a:rPr lang="en-IN" sz="1400" i="1" kern="10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=1,</m:t>
                      </m:r>
                    </m:oMath>
                  </m:oMathPara>
                </a14:m>
                <a:endParaRPr lang="en-IN" sz="1400" kern="100" dirty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1400" i="1" kern="1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IN" sz="1400" i="1" kern="1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p>
                          <m:d>
                            <m:dPr>
                              <m:ctrlPr>
                                <a:rPr lang="en-IN" sz="1400" i="1" kern="1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1400" i="1" kern="1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en-IN" sz="1400" i="1" kern="10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=0</m:t>
                      </m:r>
                      <m:r>
                        <a:rPr lang="en-IN" sz="1400" kern="10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 </m:t>
                      </m:r>
                      <m:r>
                        <m:rPr>
                          <m:nor/>
                        </m:rPr>
                        <a:rPr lang="en-IN" sz="1400" kern="10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on</m:t>
                      </m:r>
                      <m:r>
                        <m:rPr>
                          <m:nor/>
                        </m:rPr>
                        <a:rPr lang="en-IN" sz="1400" kern="10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IN" sz="1400" kern="10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the</m:t>
                      </m:r>
                      <m:r>
                        <m:rPr>
                          <m:nor/>
                        </m:rPr>
                        <a:rPr lang="en-IN" sz="1400" kern="10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IN" sz="1400" kern="10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walls</m:t>
                      </m:r>
                      <m:r>
                        <a:rPr lang="en-IN" sz="1400" i="1" kern="10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,</m:t>
                      </m:r>
                    </m:oMath>
                  </m:oMathPara>
                </a14:m>
                <a:endParaRPr lang="en-US" sz="1400" i="1" kern="100" dirty="0">
                  <a:solidFill>
                    <a:schemeClr val="bg1"/>
                  </a:solidFill>
                  <a:effectLst/>
                  <a:latin typeface="Cambria Math" panose="020405030504060302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1400" i="1" kern="1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IN" sz="1400" i="1" kern="1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p>
                          <m:d>
                            <m:dPr>
                              <m:ctrlPr>
                                <a:rPr lang="en-IN" sz="1400" i="1" kern="1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1400" i="1" kern="1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en-IN" sz="1400" kern="10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→</m:t>
                      </m:r>
                      <m:r>
                        <a:rPr lang="en-IN" sz="1400" i="1" kern="10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0</m:t>
                      </m:r>
                      <m:r>
                        <a:rPr lang="en-IN" sz="1400" kern="10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 </m:t>
                      </m:r>
                      <m:r>
                        <m:rPr>
                          <m:nor/>
                        </m:rPr>
                        <a:rPr lang="en-IN" sz="1400" kern="10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as</m:t>
                      </m:r>
                      <m:r>
                        <a:rPr lang="en-IN" sz="1400" kern="10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 </m:t>
                      </m:r>
                      <m:r>
                        <a:rPr lang="en-IN" sz="1400" i="1" kern="10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𝑟</m:t>
                      </m:r>
                      <m:r>
                        <a:rPr lang="en-IN" sz="1400" kern="10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→∞</m:t>
                      </m:r>
                      <m:r>
                        <a:rPr lang="en-US" sz="1400" b="0" i="1" kern="100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.</m:t>
                      </m:r>
                    </m:oMath>
                  </m:oMathPara>
                </a14:m>
                <a:endParaRPr lang="en-IN" sz="1400" kern="100" dirty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18B2855-13BC-3F0B-4E55-88869EB7B8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9506" y="1285694"/>
                <a:ext cx="2867111" cy="144065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solidFill>
                  <a:schemeClr val="tx2"/>
                </a:solidFill>
              </a:ln>
              <a:effectLst>
                <a:glow rad="139700">
                  <a:schemeClr val="accent3">
                    <a:satMod val="175000"/>
                    <a:alpha val="40000"/>
                  </a:schemeClr>
                </a:glow>
              </a:effectLst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0907A16F-E149-6A15-C223-6DBAB4383D9F}"/>
              </a:ext>
            </a:extLst>
          </p:cNvPr>
          <p:cNvSpPr txBox="1"/>
          <p:nvPr/>
        </p:nvSpPr>
        <p:spPr>
          <a:xfrm>
            <a:off x="8213344" y="1285694"/>
            <a:ext cx="131478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sz="1400" b="1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Using Lorentz Reciprocal Theorem</a:t>
            </a:r>
            <a:endParaRPr lang="en-IN" sz="1400" b="1" dirty="0">
              <a:solidFill>
                <a:prstClr val="black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4F520A4A-E8DD-8FE2-CC40-15C766E97A95}"/>
              </a:ext>
            </a:extLst>
          </p:cNvPr>
          <p:cNvSpPr/>
          <p:nvPr/>
        </p:nvSpPr>
        <p:spPr>
          <a:xfrm>
            <a:off x="8213344" y="2037852"/>
            <a:ext cx="1222654" cy="237741"/>
          </a:xfrm>
          <a:prstGeom prst="rightArrow">
            <a:avLst/>
          </a:prstGeom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EEAC5607-6C2E-EC27-771F-6184F45A382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595915" y="1798747"/>
            <a:ext cx="2294332" cy="556963"/>
          </a:xfrm>
          <a:prstGeom prst="rect">
            <a:avLst/>
          </a:prstGeom>
          <a:ln>
            <a:solidFill>
              <a:schemeClr val="accent3">
                <a:lumMod val="40000"/>
                <a:lumOff val="60000"/>
              </a:schemeClr>
            </a:solidFill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A58987B-453C-2F34-E200-5BDCED9043CE}"/>
              </a:ext>
            </a:extLst>
          </p:cNvPr>
          <p:cNvSpPr txBox="1"/>
          <p:nvPr/>
        </p:nvSpPr>
        <p:spPr>
          <a:xfrm>
            <a:off x="7671816" y="6522364"/>
            <a:ext cx="45789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Schematic Source:</a:t>
            </a:r>
            <a:r>
              <a:rPr lang="en-IN" sz="1200" b="0" i="0" dirty="0">
                <a:solidFill>
                  <a:srgbClr val="181817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IN" sz="1200" b="1" i="0" dirty="0">
                <a:solidFill>
                  <a:srgbClr val="181817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Choudhary A, </a:t>
            </a:r>
            <a:r>
              <a:rPr lang="en-IN" sz="1200" b="1" i="0" dirty="0" err="1">
                <a:solidFill>
                  <a:srgbClr val="181817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Pushpavanam</a:t>
            </a:r>
            <a:r>
              <a:rPr lang="en-IN" sz="1200" b="1" i="0" dirty="0">
                <a:solidFill>
                  <a:srgbClr val="181817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S ,.JFM.2019.479</a:t>
            </a:r>
            <a:r>
              <a:rPr lang="en-US" sz="1200" b="1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.</a:t>
            </a:r>
            <a:endParaRPr lang="en-IN" sz="1200" b="1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35165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32A1C2-C801-673B-0B50-174D454471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logo with text and symbols&#10;&#10;AI-generated content may be incorrect.">
            <a:extLst>
              <a:ext uri="{FF2B5EF4-FFF2-40B4-BE49-F238E27FC236}">
                <a16:creationId xmlns:a16="http://schemas.microsoft.com/office/drawing/2014/main" id="{08715ACA-5BA3-2258-C947-9BADC8306875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102" y="224444"/>
            <a:ext cx="1226325" cy="119975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9D2EC3E-A212-6663-D74F-EF24EC201683}"/>
              </a:ext>
            </a:extLst>
          </p:cNvPr>
          <p:cNvSpPr txBox="1"/>
          <p:nvPr/>
        </p:nvSpPr>
        <p:spPr>
          <a:xfrm>
            <a:off x="1901952" y="302193"/>
            <a:ext cx="57698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Franklin Gothic Heavy" panose="020B0903020102020204" pitchFamily="34" charset="0"/>
              </a:rPr>
              <a:t>Viscoelastic Migration</a:t>
            </a:r>
            <a:endParaRPr lang="en-IN" sz="3200" dirty="0">
              <a:solidFill>
                <a:schemeClr val="bg1"/>
              </a:solidFill>
              <a:latin typeface="Franklin Gothic Heavy" panose="020B0903020102020204" pitchFamily="34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D14B256-8C26-2212-B016-30B3A2C589F0}"/>
              </a:ext>
            </a:extLst>
          </p:cNvPr>
          <p:cNvCxnSpPr>
            <a:cxnSpLocks/>
          </p:cNvCxnSpPr>
          <p:nvPr/>
        </p:nvCxnSpPr>
        <p:spPr>
          <a:xfrm>
            <a:off x="1901952" y="950976"/>
            <a:ext cx="9006840" cy="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139700">
              <a:schemeClr val="accent5">
                <a:satMod val="175000"/>
                <a:alpha val="40000"/>
              </a:schemeClr>
            </a:glow>
            <a:innerShdw blurRad="25400" dist="12700" dir="13500000">
              <a:srgbClr val="000000">
                <a:alpha val="45000"/>
              </a:srgbClr>
            </a:inn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6CD1EEF-0559-04EC-3668-58D12C5D6B0B}"/>
                  </a:ext>
                </a:extLst>
              </p:cNvPr>
              <p:cNvSpPr txBox="1"/>
              <p:nvPr/>
            </p:nvSpPr>
            <p:spPr>
              <a:xfrm>
                <a:off x="990264" y="1692366"/>
                <a:ext cx="3105319" cy="889731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rgbClr val="FF0000"/>
                </a:solidFill>
              </a:ln>
              <a:effectLst>
                <a:glow rad="139700">
                  <a:schemeClr val="accent6">
                    <a:satMod val="175000"/>
                    <a:alpha val="40000"/>
                  </a:schemeClr>
                </a:glow>
              </a:effectLst>
            </p:spPr>
            <p:txBody>
              <a:bodyPr wrap="square">
                <a:spAutoFit/>
              </a:bodyPr>
              <a:lstStyle/>
              <a:p>
                <a:r>
                  <a:rPr kumimoji="0" lang="en-IN" sz="1800" b="0" u="none" strike="noStrike" kern="1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Viscoelastic</a:t>
                </a:r>
                <a:r>
                  <a:rPr kumimoji="0" lang="en-IN" sz="1800" b="0" u="none" strike="noStrike" kern="100" cap="none" spc="0" normalizeH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Lift Force: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IN" sz="1800" b="1" i="1" u="none" strike="noStrike" kern="1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bg2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0" lang="en-US" sz="1800" b="1" i="1" u="none" strike="noStrike" kern="1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bg2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   </m:t>
                          </m:r>
                          <m:r>
                            <a:rPr kumimoji="0" lang="en-IN" sz="1800" b="1" i="1" u="none" strike="noStrike" kern="100" cap="none" spc="0" normalizeH="0" baseline="0" noProof="0">
                              <a:ln>
                                <a:noFill/>
                              </a:ln>
                              <a:solidFill>
                                <a:schemeClr val="bg2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𝑭</m:t>
                          </m:r>
                        </m:e>
                        <m:sub>
                          <m:r>
                            <a:rPr kumimoji="0" lang="en-IN" sz="1800" b="1" i="1" u="none" strike="noStrike" kern="100" cap="none" spc="0" normalizeH="0" baseline="0" noProof="0">
                              <a:ln>
                                <a:noFill/>
                              </a:ln>
                              <a:solidFill>
                                <a:schemeClr val="bg2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𝑳</m:t>
                          </m:r>
                        </m:sub>
                      </m:sSub>
                      <m:r>
                        <a:rPr kumimoji="0" lang="en-IN" sz="1800" b="0" i="1" u="none" strike="noStrike" kern="100" cap="none" spc="0" normalizeH="0" baseline="0" noProof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kumimoji="0" lang="en-IN" sz="1800" b="0" i="1" u="none" strike="noStrike" kern="100" cap="none" spc="0" normalizeH="0" baseline="0" noProof="0">
                              <a:ln>
                                <a:noFill/>
                              </a:ln>
                              <a:solidFill>
                                <a:schemeClr val="bg2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kumimoji="0" lang="en-IN" sz="1800" b="0" i="1" u="none" strike="noStrike" kern="100" cap="none" spc="0" normalizeH="0" baseline="0" noProof="0">
                              <a:ln>
                                <a:noFill/>
                              </a:ln>
                              <a:solidFill>
                                <a:schemeClr val="bg2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10</m:t>
                          </m:r>
                        </m:num>
                        <m:den>
                          <m:r>
                            <a:rPr kumimoji="0" lang="en-IN" sz="1800" b="0" i="1" u="none" strike="noStrike" kern="100" cap="none" spc="0" normalizeH="0" baseline="0" noProof="0">
                              <a:ln>
                                <a:noFill/>
                              </a:ln>
                              <a:solidFill>
                                <a:schemeClr val="bg2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3</m:t>
                          </m:r>
                        </m:den>
                      </m:f>
                      <m:r>
                        <m:rPr>
                          <m:sty m:val="p"/>
                        </m:rPr>
                        <a:rPr kumimoji="0" lang="en-IN" sz="1800" b="0" i="0" u="none" strike="noStrike" kern="100" cap="none" spc="0" normalizeH="0" baseline="0" noProof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πβγ</m:t>
                      </m:r>
                      <m:r>
                        <m:rPr>
                          <m:sty m:val="p"/>
                        </m:rPr>
                        <a:rPr lang="en-IN" sz="1800" kern="10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λ</m:t>
                      </m:r>
                      <m:d>
                        <m:dPr>
                          <m:ctrlPr>
                            <a:rPr kumimoji="0" lang="en-IN" sz="1800" b="0" i="1" u="none" strike="noStrike" kern="100" cap="none" spc="0" normalizeH="0" baseline="0" noProof="0">
                              <a:ln>
                                <a:noFill/>
                              </a:ln>
                              <a:solidFill>
                                <a:schemeClr val="bg2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kumimoji="0" lang="en-IN" sz="1800" b="0" i="1" u="none" strike="noStrike" kern="100" cap="none" spc="0" normalizeH="0" baseline="0" noProof="0">
                              <a:ln>
                                <a:noFill/>
                              </a:ln>
                              <a:solidFill>
                                <a:schemeClr val="bg2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1+3</m:t>
                          </m:r>
                          <m:sSub>
                            <m:sSubPr>
                              <m:ctrlPr>
                                <a:rPr kumimoji="0" lang="en-IN" sz="1800" b="0" i="1" u="none" strike="noStrike" kern="1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chemeClr val="bg2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kumimoji="0" lang="en-IN" sz="1800" b="0" i="0" u="none" strike="noStrike" kern="1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chemeClr val="bg2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ϵ</m:t>
                              </m:r>
                            </m:e>
                            <m:sub>
                              <m:r>
                                <a:rPr kumimoji="0" lang="en-IN" sz="1800" b="0" i="1" u="none" strike="noStrike" kern="1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chemeClr val="bg2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6CD1EEF-0559-04EC-3668-58D12C5D6B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264" y="1692366"/>
                <a:ext cx="3105319" cy="8897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  <a:effectLst>
                <a:glow rad="139700">
                  <a:schemeClr val="accent6">
                    <a:satMod val="175000"/>
                    <a:alpha val="40000"/>
                  </a:schemeClr>
                </a:glow>
              </a:effectLst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C9081506-4522-34C1-4869-98F8A6A7C6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14311" y="1205713"/>
            <a:ext cx="6800587" cy="4880179"/>
          </a:xfrm>
          <a:prstGeom prst="rect">
            <a:avLst/>
          </a:prstGeom>
          <a:ln>
            <a:solidFill>
              <a:schemeClr val="accent3">
                <a:lumMod val="40000"/>
                <a:lumOff val="60000"/>
              </a:schemeClr>
            </a:solidFill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FAFBDC2-0F4F-02C3-8B39-86638F7E4869}"/>
              </a:ext>
            </a:extLst>
          </p:cNvPr>
          <p:cNvSpPr txBox="1"/>
          <p:nvPr/>
        </p:nvSpPr>
        <p:spPr>
          <a:xfrm>
            <a:off x="939926" y="3310542"/>
            <a:ext cx="2368943" cy="923330"/>
          </a:xfrm>
          <a:prstGeom prst="rect">
            <a:avLst/>
          </a:prstGeom>
          <a:solidFill>
            <a:schemeClr val="tx1"/>
          </a:solidFill>
          <a:ln>
            <a:solidFill>
              <a:schemeClr val="accent3">
                <a:lumMod val="40000"/>
                <a:lumOff val="60000"/>
              </a:schemeClr>
            </a:solidFill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r>
              <a:rPr kumimoji="0" lang="en-IN" sz="1800" b="0" u="none" strike="noStrike" kern="1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Particle Trajectories with Time and Axial Position</a:t>
            </a:r>
            <a:endParaRPr lang="en-IN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9E88A15-ADD4-01C8-4E00-2B626734E57B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581"/>
          <a:stretch/>
        </p:blipFill>
        <p:spPr>
          <a:xfrm>
            <a:off x="5054846" y="1205714"/>
            <a:ext cx="6719515" cy="4880178"/>
          </a:xfrm>
          <a:prstGeom prst="rect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827317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AB09FA-C2B0-36A5-84C7-F74ED7F117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logo with text and symbols&#10;&#10;AI-generated content may be incorrect.">
            <a:extLst>
              <a:ext uri="{FF2B5EF4-FFF2-40B4-BE49-F238E27FC236}">
                <a16:creationId xmlns:a16="http://schemas.microsoft.com/office/drawing/2014/main" id="{442EDC6A-0EA4-22E5-EDD9-4929E3C90D7C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102" y="224444"/>
            <a:ext cx="1218051" cy="119166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EAFBEE8-7A14-5027-2D67-CB107B4E1602}"/>
              </a:ext>
            </a:extLst>
          </p:cNvPr>
          <p:cNvSpPr txBox="1"/>
          <p:nvPr/>
        </p:nvSpPr>
        <p:spPr>
          <a:xfrm>
            <a:off x="1901951" y="302193"/>
            <a:ext cx="84639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Franklin Gothic Heavy" panose="020B0903020102020204" pitchFamily="34" charset="0"/>
              </a:rPr>
              <a:t>Electrophoresis (Force-Free Technique)</a:t>
            </a:r>
            <a:endParaRPr lang="en-IN" sz="2800" dirty="0">
              <a:solidFill>
                <a:schemeClr val="bg1"/>
              </a:solidFill>
              <a:latin typeface="Franklin Gothic Heavy" panose="020B09030201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9B5C5EA-9B72-8E59-A3AC-9F5E855BB92B}"/>
              </a:ext>
            </a:extLst>
          </p:cNvPr>
          <p:cNvCxnSpPr>
            <a:cxnSpLocks/>
          </p:cNvCxnSpPr>
          <p:nvPr/>
        </p:nvCxnSpPr>
        <p:spPr>
          <a:xfrm>
            <a:off x="1901951" y="926700"/>
            <a:ext cx="9006840" cy="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139700">
              <a:schemeClr val="accent5">
                <a:satMod val="175000"/>
                <a:alpha val="40000"/>
              </a:schemeClr>
            </a:glow>
            <a:innerShdw blurRad="25400" dist="12700" dir="13500000">
              <a:srgbClr val="000000">
                <a:alpha val="45000"/>
              </a:srgbClr>
            </a:inn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B3A49E8-4B4B-5C33-E52C-AE6E767474BA}"/>
              </a:ext>
            </a:extLst>
          </p:cNvPr>
          <p:cNvSpPr txBox="1"/>
          <p:nvPr/>
        </p:nvSpPr>
        <p:spPr>
          <a:xfrm>
            <a:off x="455176" y="1617988"/>
            <a:ext cx="4950304" cy="1200329"/>
          </a:xfrm>
          <a:prstGeom prst="rect">
            <a:avLst/>
          </a:prstGeom>
          <a:solidFill>
            <a:schemeClr val="tx1"/>
          </a:solidFill>
          <a:ln>
            <a:solidFill>
              <a:schemeClr val="accent3">
                <a:lumMod val="60000"/>
                <a:lumOff val="40000"/>
              </a:schemeClr>
            </a:solidFill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90"/>
              </a:spcBef>
            </a:pPr>
            <a:r>
              <a:rPr lang="en-US" sz="1800" b="1" spc="50" dirty="0">
                <a:solidFill>
                  <a:srgbClr val="C00000"/>
                </a:solidFill>
                <a:uFill>
                  <a:solidFill>
                    <a:srgbClr val="2E5496"/>
                  </a:solidFill>
                </a:uFill>
                <a:latin typeface="Cambria Math" panose="02040503050406030204" pitchFamily="18" charset="0"/>
                <a:ea typeface="Cambria Math" panose="02040503050406030204" pitchFamily="18" charset="0"/>
                <a:cs typeface="Times New Roman"/>
              </a:rPr>
              <a:t>Electrical Double Layer: </a:t>
            </a:r>
            <a:r>
              <a:rPr lang="en-US" sz="1800" spc="50" dirty="0">
                <a:solidFill>
                  <a:schemeClr val="bg1"/>
                </a:solidFill>
                <a:uFill>
                  <a:solidFill>
                    <a:srgbClr val="2E5496"/>
                  </a:solidFill>
                </a:uFill>
                <a:latin typeface="Franklin Gothic Medium" panose="020B0603020102020204" pitchFamily="34" charset="0"/>
                <a:cs typeface="Times New Roman"/>
              </a:rPr>
              <a:t>When a particle is immersed in an electrolytic medium, a thin diffuse layer of counter ions is formed which is called the EDL.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AF65613-F1D0-2045-F448-12E0996B730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-912" t="1" r="4701" b="25643"/>
          <a:stretch/>
        </p:blipFill>
        <p:spPr>
          <a:xfrm>
            <a:off x="6284062" y="1336793"/>
            <a:ext cx="4479188" cy="2806099"/>
          </a:xfrm>
          <a:prstGeom prst="rect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</p:pic>
      <p:pic>
        <p:nvPicPr>
          <p:cNvPr id="10" name="Picture 9" descr="A diagram of a physics experiment&#10;&#10;AI-generated content may be incorrect.">
            <a:extLst>
              <a:ext uri="{FF2B5EF4-FFF2-40B4-BE49-F238E27FC236}">
                <a16:creationId xmlns:a16="http://schemas.microsoft.com/office/drawing/2014/main" id="{1C1CB3F4-409C-F86F-A0E4-58BB05C6D9E8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77102" y="3124975"/>
            <a:ext cx="5295374" cy="2911098"/>
          </a:xfrm>
          <a:prstGeom prst="rect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A629F1B-4CE6-0824-CDB8-BA6140BF7760}"/>
              </a:ext>
            </a:extLst>
          </p:cNvPr>
          <p:cNvSpPr txBox="1"/>
          <p:nvPr/>
        </p:nvSpPr>
        <p:spPr>
          <a:xfrm>
            <a:off x="6133923" y="4483072"/>
            <a:ext cx="5167312" cy="1200329"/>
          </a:xfrm>
          <a:prstGeom prst="rect">
            <a:avLst/>
          </a:prstGeom>
          <a:solidFill>
            <a:schemeClr val="tx1"/>
          </a:solidFill>
          <a:ln>
            <a:solidFill>
              <a:schemeClr val="accent3">
                <a:lumMod val="60000"/>
                <a:lumOff val="40000"/>
              </a:schemeClr>
            </a:solidFill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just"/>
            <a:r>
              <a:rPr lang="en-US" sz="1800" b="1" spc="50" dirty="0">
                <a:solidFill>
                  <a:srgbClr val="C00000"/>
                </a:solidFill>
                <a:uFill>
                  <a:solidFill>
                    <a:srgbClr val="2E5496"/>
                  </a:solidFill>
                </a:uFill>
                <a:latin typeface="Cambria Math" panose="02040503050406030204" pitchFamily="18" charset="0"/>
                <a:ea typeface="Cambria Math" panose="02040503050406030204" pitchFamily="18" charset="0"/>
                <a:cs typeface="Times New Roman"/>
              </a:rPr>
              <a:t>Electrophoresis: </a:t>
            </a:r>
            <a:r>
              <a:rPr lang="en-US" sz="1800" spc="50" dirty="0">
                <a:solidFill>
                  <a:schemeClr val="bg1"/>
                </a:solidFill>
                <a:uFill>
                  <a:solidFill>
                    <a:srgbClr val="2E5496"/>
                  </a:solidFill>
                </a:uFill>
                <a:latin typeface="Franklin Gothic Medium" panose="020B0603020102020204" pitchFamily="34" charset="0"/>
                <a:cs typeface="Times New Roman"/>
              </a:rPr>
              <a:t>When an external field is applied in these systems, the diffuse layer then slips resulting in force free motion of the particle known as Electrophoresis.</a:t>
            </a: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99997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0074E1-AA4A-CD65-BAFF-706F66EA53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logo with text and symbols&#10;&#10;AI-generated content may be incorrect.">
            <a:extLst>
              <a:ext uri="{FF2B5EF4-FFF2-40B4-BE49-F238E27FC236}">
                <a16:creationId xmlns:a16="http://schemas.microsoft.com/office/drawing/2014/main" id="{9BEEA0FF-3D53-DD2C-1E2C-6337CD57C5D1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102" y="224444"/>
            <a:ext cx="1218051" cy="119166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2196466-1667-F9A2-3830-4E9FF6CA31DB}"/>
              </a:ext>
            </a:extLst>
          </p:cNvPr>
          <p:cNvSpPr txBox="1"/>
          <p:nvPr/>
        </p:nvSpPr>
        <p:spPr>
          <a:xfrm>
            <a:off x="1901951" y="302193"/>
            <a:ext cx="84639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Franklin Gothic Heavy" panose="020B0903020102020204" pitchFamily="34" charset="0"/>
              </a:rPr>
              <a:t>Electrophoretic Particle Migration</a:t>
            </a:r>
            <a:endParaRPr lang="en-IN" sz="2800" dirty="0">
              <a:solidFill>
                <a:schemeClr val="bg1"/>
              </a:solidFill>
              <a:latin typeface="Franklin Gothic Heavy" panose="020B09030201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A69F760-CF19-2A66-A651-445A31AFF329}"/>
              </a:ext>
            </a:extLst>
          </p:cNvPr>
          <p:cNvCxnSpPr>
            <a:cxnSpLocks/>
          </p:cNvCxnSpPr>
          <p:nvPr/>
        </p:nvCxnSpPr>
        <p:spPr>
          <a:xfrm>
            <a:off x="1901951" y="926700"/>
            <a:ext cx="9006840" cy="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139700">
              <a:schemeClr val="accent5">
                <a:satMod val="175000"/>
                <a:alpha val="40000"/>
              </a:schemeClr>
            </a:glow>
            <a:innerShdw blurRad="25400" dist="12700" dir="13500000">
              <a:srgbClr val="000000">
                <a:alpha val="45000"/>
              </a:srgbClr>
            </a:inn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D69B0F44-8C98-1FF1-7E1D-9531192521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l="5113" r="7939"/>
          <a:stretch/>
        </p:blipFill>
        <p:spPr>
          <a:xfrm>
            <a:off x="6772590" y="1699123"/>
            <a:ext cx="4960579" cy="3459753"/>
          </a:xfrm>
          <a:prstGeom prst="rect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695EAFA-C27F-C744-E382-3BE43C36E8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02089" y="1274566"/>
            <a:ext cx="4393911" cy="4308866"/>
          </a:xfrm>
          <a:prstGeom prst="rect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352C0CA-6EA9-95D7-0A47-AADF94D0F8E8}"/>
                  </a:ext>
                </a:extLst>
              </p:cNvPr>
              <p:cNvSpPr txBox="1"/>
              <p:nvPr/>
            </p:nvSpPr>
            <p:spPr>
              <a:xfrm>
                <a:off x="986126" y="5931298"/>
                <a:ext cx="8388985" cy="500843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  <a:effectLst>
                <a:glow rad="139700">
                  <a:schemeClr val="accent3">
                    <a:satMod val="175000"/>
                    <a:alpha val="40000"/>
                  </a:schemeClr>
                </a:glow>
              </a:effectLst>
            </p:spPr>
            <p:txBody>
              <a:bodyPr wrap="square">
                <a:spAutoFit/>
              </a:bodyPr>
              <a:lstStyle/>
              <a:p>
                <a:pPr marL="280670" indent="-267970" algn="just">
                  <a:lnSpc>
                    <a:spcPct val="100000"/>
                  </a:lnSpc>
                  <a:spcBef>
                    <a:spcPts val="190"/>
                  </a:spcBef>
                  <a:buFont typeface="Arial MT"/>
                  <a:buChar char="•"/>
                  <a:tabLst>
                    <a:tab pos="280670" algn="l"/>
                  </a:tabLst>
                </a:pPr>
                <a:r>
                  <a:rPr lang="en-US" sz="1800" dirty="0">
                    <a:solidFill>
                      <a:schemeClr val="bg1"/>
                    </a:solidFill>
                    <a:latin typeface="Franklin Gothic Medium" panose="020B0603020102020204" pitchFamily="34" charset="0"/>
                    <a:cs typeface="Cambria"/>
                  </a:rPr>
                  <a:t>This</a:t>
                </a:r>
                <a:r>
                  <a:rPr lang="en-US" sz="1800" spc="-35" dirty="0">
                    <a:solidFill>
                      <a:schemeClr val="bg1"/>
                    </a:solidFill>
                    <a:latin typeface="Franklin Gothic Medium" panose="020B0603020102020204" pitchFamily="34" charset="0"/>
                    <a:cs typeface="Cambria"/>
                  </a:rPr>
                  <a:t> motion </a:t>
                </a:r>
                <a:r>
                  <a:rPr lang="en-US" sz="1800" dirty="0">
                    <a:solidFill>
                      <a:schemeClr val="bg1"/>
                    </a:solidFill>
                    <a:latin typeface="Franklin Gothic Medium" panose="020B0603020102020204" pitchFamily="34" charset="0"/>
                    <a:cs typeface="Cambria"/>
                  </a:rPr>
                  <a:t>is</a:t>
                </a:r>
                <a:r>
                  <a:rPr lang="en-US" sz="1800" spc="-30" dirty="0">
                    <a:solidFill>
                      <a:schemeClr val="bg1"/>
                    </a:solidFill>
                    <a:latin typeface="Franklin Gothic Medium" panose="020B0603020102020204" pitchFamily="34" charset="0"/>
                    <a:cs typeface="Cambria"/>
                  </a:rPr>
                  <a:t> </a:t>
                </a:r>
                <a:r>
                  <a:rPr lang="en-US" sz="1800" spc="-55" dirty="0">
                    <a:solidFill>
                      <a:schemeClr val="bg1"/>
                    </a:solidFill>
                    <a:latin typeface="Franklin Gothic Medium" panose="020B0603020102020204" pitchFamily="34" charset="0"/>
                    <a:cs typeface="Cambria"/>
                  </a:rPr>
                  <a:t>characterized</a:t>
                </a:r>
                <a:r>
                  <a:rPr lang="en-US" sz="1800" spc="-30" dirty="0">
                    <a:solidFill>
                      <a:schemeClr val="bg1"/>
                    </a:solidFill>
                    <a:latin typeface="Franklin Gothic Medium" panose="020B0603020102020204" pitchFamily="34" charset="0"/>
                    <a:cs typeface="Cambria"/>
                  </a:rPr>
                  <a:t> </a:t>
                </a:r>
                <a:r>
                  <a:rPr lang="en-US" sz="1800" dirty="0">
                    <a:solidFill>
                      <a:schemeClr val="bg1"/>
                    </a:solidFill>
                    <a:latin typeface="Franklin Gothic Medium" panose="020B0603020102020204" pitchFamily="34" charset="0"/>
                    <a:cs typeface="Cambria"/>
                  </a:rPr>
                  <a:t>by</a:t>
                </a:r>
                <a:r>
                  <a:rPr lang="en-US" sz="1800" spc="-35" dirty="0">
                    <a:solidFill>
                      <a:schemeClr val="bg1"/>
                    </a:solidFill>
                    <a:latin typeface="Franklin Gothic Medium" panose="020B0603020102020204" pitchFamily="34" charset="0"/>
                    <a:cs typeface="Cambria"/>
                  </a:rPr>
                  <a:t> </a:t>
                </a:r>
                <a:r>
                  <a:rPr lang="en-US" sz="1800" dirty="0">
                    <a:solidFill>
                      <a:schemeClr val="bg1"/>
                    </a:solidFill>
                    <a:latin typeface="Franklin Gothic Medium" panose="020B0603020102020204" pitchFamily="34" charset="0"/>
                    <a:cs typeface="Cambria"/>
                  </a:rPr>
                  <a:t>a</a:t>
                </a:r>
                <a:r>
                  <a:rPr lang="en-US" sz="1800" spc="-30" dirty="0">
                    <a:solidFill>
                      <a:schemeClr val="bg1"/>
                    </a:solidFill>
                    <a:latin typeface="Franklin Gothic Medium" panose="020B0603020102020204" pitchFamily="34" charset="0"/>
                    <a:cs typeface="Cambria"/>
                  </a:rPr>
                  <a:t> </a:t>
                </a:r>
                <a:r>
                  <a:rPr lang="en-US" sz="1800" spc="-40" dirty="0">
                    <a:solidFill>
                      <a:schemeClr val="bg1"/>
                    </a:solidFill>
                    <a:latin typeface="Franklin Gothic Medium" panose="020B0603020102020204" pitchFamily="34" charset="0"/>
                    <a:cs typeface="Cambria"/>
                  </a:rPr>
                  <a:t>rapidly </a:t>
                </a:r>
                <a:r>
                  <a:rPr lang="en-US" sz="1800" spc="-30" dirty="0">
                    <a:solidFill>
                      <a:schemeClr val="bg1"/>
                    </a:solidFill>
                    <a:latin typeface="Franklin Gothic Medium" panose="020B0603020102020204" pitchFamily="34" charset="0"/>
                    <a:cs typeface="Cambria"/>
                  </a:rPr>
                  <a:t>decaying</a:t>
                </a:r>
                <a:r>
                  <a:rPr lang="en-US" sz="1800" spc="-35" dirty="0">
                    <a:solidFill>
                      <a:schemeClr val="bg1"/>
                    </a:solidFill>
                    <a:latin typeface="Franklin Gothic Medium" panose="020B0603020102020204" pitchFamily="34" charset="0"/>
                    <a:cs typeface="Cambria"/>
                  </a:rPr>
                  <a:t> </a:t>
                </a:r>
                <a:r>
                  <a:rPr lang="en-US" sz="1800" spc="-55" dirty="0">
                    <a:solidFill>
                      <a:schemeClr val="bg1"/>
                    </a:solidFill>
                    <a:latin typeface="Franklin Gothic Medium" panose="020B0603020102020204" pitchFamily="34" charset="0"/>
                    <a:cs typeface="Cambria"/>
                  </a:rPr>
                  <a:t>source-</a:t>
                </a:r>
                <a:r>
                  <a:rPr lang="en-US" sz="1800" spc="-35" dirty="0">
                    <a:solidFill>
                      <a:schemeClr val="bg1"/>
                    </a:solidFill>
                    <a:latin typeface="Franklin Gothic Medium" panose="020B0603020102020204" pitchFamily="34" charset="0"/>
                    <a:cs typeface="Cambria"/>
                  </a:rPr>
                  <a:t>dipole</a:t>
                </a:r>
                <a:r>
                  <a:rPr lang="en-US" sz="1800" spc="-25" dirty="0">
                    <a:solidFill>
                      <a:schemeClr val="bg1"/>
                    </a:solidFill>
                    <a:latin typeface="Franklin Gothic Medium" panose="020B0603020102020204" pitchFamily="34" charset="0"/>
                    <a:cs typeface="Cambria"/>
                  </a:rPr>
                  <a:t> </a:t>
                </a:r>
                <a:r>
                  <a:rPr lang="en-US" sz="1800" spc="-10" dirty="0">
                    <a:solidFill>
                      <a:schemeClr val="bg1"/>
                    </a:solidFill>
                    <a:latin typeface="Franklin Gothic Medium" panose="020B0603020102020204" pitchFamily="34" charset="0"/>
                    <a:cs typeface="Cambria"/>
                  </a:rPr>
                  <a:t>field with  O(</a:t>
                </a:r>
                <a14:m>
                  <m:oMath xmlns:m="http://schemas.openxmlformats.org/officeDocument/2006/math">
                    <m:f>
                      <m:fPr>
                        <m:type m:val="skw"/>
                        <m:ctrlPr>
                          <a:rPr lang="en-US" sz="2400" b="1" i="1" spc="-10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0" spc="-10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sSup>
                          <m:sSupPr>
                            <m:ctrlPr>
                              <a:rPr lang="en-US" sz="2400" b="1" i="1" spc="-10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1" i="0" spc="-10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𝐫</m:t>
                            </m:r>
                          </m:e>
                          <m:sup>
                            <m:r>
                              <a:rPr lang="en-US" sz="2400" b="1" i="0" spc="-10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1800" spc="-10" dirty="0">
                    <a:solidFill>
                      <a:schemeClr val="bg1"/>
                    </a:solidFill>
                    <a:latin typeface="Franklin Gothic Medium" panose="020B0603020102020204" pitchFamily="34" charset="0"/>
                    <a:cs typeface="Cambria"/>
                  </a:rPr>
                  <a:t>).</a:t>
                </a:r>
                <a:endParaRPr lang="en-US" sz="1800" dirty="0">
                  <a:solidFill>
                    <a:schemeClr val="bg1"/>
                  </a:solidFill>
                  <a:latin typeface="Franklin Gothic Medium" panose="020B0603020102020204" pitchFamily="34" charset="0"/>
                  <a:cs typeface="Cambria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352C0CA-6EA9-95D7-0A47-AADF94D0F8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126" y="5931298"/>
                <a:ext cx="8388985" cy="500843"/>
              </a:xfrm>
              <a:prstGeom prst="rect">
                <a:avLst/>
              </a:prstGeom>
              <a:blipFill>
                <a:blip r:embed="rId7"/>
                <a:stretch>
                  <a:fillRect t="-76923" r="-5126" b="-125385"/>
                </a:stretch>
              </a:blipFill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  <a:effectLst>
                <a:glow rad="139700">
                  <a:schemeClr val="accent3">
                    <a:satMod val="175000"/>
                    <a:alpha val="40000"/>
                  </a:schemeClr>
                </a:glow>
              </a:effectLst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Arrow: Right 8">
            <a:extLst>
              <a:ext uri="{FF2B5EF4-FFF2-40B4-BE49-F238E27FC236}">
                <a16:creationId xmlns:a16="http://schemas.microsoft.com/office/drawing/2014/main" id="{126375CC-D13F-25BB-03B6-20BD6B0A73BF}"/>
              </a:ext>
            </a:extLst>
          </p:cNvPr>
          <p:cNvSpPr/>
          <p:nvPr/>
        </p:nvSpPr>
        <p:spPr>
          <a:xfrm>
            <a:off x="9465547" y="2803492"/>
            <a:ext cx="900349" cy="150724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59080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E224B7-7440-68C8-7885-7F8B9137AB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logo with text and symbols&#10;&#10;AI-generated content may be incorrect.">
            <a:extLst>
              <a:ext uri="{FF2B5EF4-FFF2-40B4-BE49-F238E27FC236}">
                <a16:creationId xmlns:a16="http://schemas.microsoft.com/office/drawing/2014/main" id="{6CD4902C-AB8C-ACAB-1C48-9430774E3F8D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102" y="224444"/>
            <a:ext cx="1218051" cy="119166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D8EC948-CD4D-B3CB-DC29-ECE7C05DD6BA}"/>
              </a:ext>
            </a:extLst>
          </p:cNvPr>
          <p:cNvSpPr txBox="1"/>
          <p:nvPr/>
        </p:nvSpPr>
        <p:spPr>
          <a:xfrm>
            <a:off x="1901951" y="302193"/>
            <a:ext cx="84639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Franklin Gothic Heavy" panose="020B0903020102020204" pitchFamily="34" charset="0"/>
              </a:rPr>
              <a:t>Sedimentation (Forced Migration Technique)</a:t>
            </a:r>
            <a:endParaRPr lang="en-IN" sz="2800" dirty="0">
              <a:solidFill>
                <a:schemeClr val="bg1"/>
              </a:solidFill>
              <a:latin typeface="Franklin Gothic Heavy" panose="020B09030201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2518523-7B6F-650F-0563-DADFC6E18F5E}"/>
              </a:ext>
            </a:extLst>
          </p:cNvPr>
          <p:cNvCxnSpPr>
            <a:cxnSpLocks/>
          </p:cNvCxnSpPr>
          <p:nvPr/>
        </p:nvCxnSpPr>
        <p:spPr>
          <a:xfrm>
            <a:off x="1901951" y="926700"/>
            <a:ext cx="9006840" cy="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139700">
              <a:schemeClr val="accent5">
                <a:satMod val="175000"/>
                <a:alpha val="40000"/>
              </a:schemeClr>
            </a:glow>
            <a:innerShdw blurRad="25400" dist="12700" dir="13500000">
              <a:srgbClr val="000000">
                <a:alpha val="45000"/>
              </a:srgbClr>
            </a:inn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136B885-C680-55D1-B359-74D3A533CB66}"/>
              </a:ext>
            </a:extLst>
          </p:cNvPr>
          <p:cNvSpPr txBox="1"/>
          <p:nvPr/>
        </p:nvSpPr>
        <p:spPr>
          <a:xfrm>
            <a:off x="1073140" y="5826643"/>
            <a:ext cx="9407358" cy="646331"/>
          </a:xfrm>
          <a:prstGeom prst="rect">
            <a:avLst/>
          </a:prstGeom>
          <a:solidFill>
            <a:schemeClr val="tx1"/>
          </a:solidFill>
          <a:ln>
            <a:solidFill>
              <a:schemeClr val="accent3">
                <a:lumMod val="60000"/>
                <a:lumOff val="40000"/>
              </a:schemeClr>
            </a:solidFill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marL="584200" indent="-571500" algn="just">
              <a:spcBef>
                <a:spcPts val="90"/>
              </a:spcBef>
              <a:buFont typeface="Arial" panose="020B0604020202020204" pitchFamily="34" charset="0"/>
              <a:buChar char="•"/>
            </a:pPr>
            <a:r>
              <a:rPr lang="en-US" sz="1800" spc="50" dirty="0">
                <a:solidFill>
                  <a:schemeClr val="bg1"/>
                </a:solidFill>
                <a:uFill>
                  <a:solidFill>
                    <a:srgbClr val="2E5496"/>
                  </a:solidFill>
                </a:uFill>
                <a:latin typeface="Franklin Gothic Medium" panose="020B0603020102020204" pitchFamily="34" charset="0"/>
                <a:cs typeface="Times New Roman"/>
              </a:rPr>
              <a:t>When particles sediment under the action of direct gravitational field, their hydrodynamics signature is same as Stokeslet (~O(1/r)).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6064A6-F0D4-8958-1C55-C708CC98045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18351"/>
          <a:stretch/>
        </p:blipFill>
        <p:spPr>
          <a:xfrm>
            <a:off x="6873073" y="1565717"/>
            <a:ext cx="5044271" cy="3752419"/>
          </a:xfrm>
          <a:prstGeom prst="rect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C2A1FE68-283A-413A-731F-BDDB27732336}"/>
              </a:ext>
            </a:extLst>
          </p:cNvPr>
          <p:cNvGrpSpPr/>
          <p:nvPr/>
        </p:nvGrpSpPr>
        <p:grpSpPr>
          <a:xfrm>
            <a:off x="8339578" y="3470542"/>
            <a:ext cx="3053880" cy="51840"/>
            <a:chOff x="8339578" y="3470542"/>
            <a:chExt cx="3053880" cy="51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5986CFB5-4FC0-1BAD-D0A5-01BE893C999F}"/>
                    </a:ext>
                  </a:extLst>
                </p14:cNvPr>
                <p14:cNvContentPartPr/>
                <p14:nvPr/>
              </p14:nvContentPartPr>
              <p14:xfrm>
                <a:off x="8339578" y="3470542"/>
                <a:ext cx="68760" cy="144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5986CFB5-4FC0-1BAD-D0A5-01BE893C999F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321938" y="3452902"/>
                  <a:ext cx="10440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C9615C5C-B5A2-696A-8879-BCC84C352980}"/>
                    </a:ext>
                  </a:extLst>
                </p14:cNvPr>
                <p14:cNvContentPartPr/>
                <p14:nvPr/>
              </p14:nvContentPartPr>
              <p14:xfrm>
                <a:off x="8560978" y="3474502"/>
                <a:ext cx="79200" cy="180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C9615C5C-B5A2-696A-8879-BCC84C352980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8542978" y="3456502"/>
                  <a:ext cx="11484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2F97CDAC-E722-50DA-2313-BD1D9D1643DF}"/>
                    </a:ext>
                  </a:extLst>
                </p14:cNvPr>
                <p14:cNvContentPartPr/>
                <p14:nvPr/>
              </p14:nvContentPartPr>
              <p14:xfrm>
                <a:off x="8761858" y="3478102"/>
                <a:ext cx="129960" cy="25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2F97CDAC-E722-50DA-2313-BD1D9D1643DF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744218" y="3460102"/>
                  <a:ext cx="16560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2D8F7AE9-5AFB-C546-AE3E-0081A4BAC8EA}"/>
                    </a:ext>
                  </a:extLst>
                </p14:cNvPr>
                <p14:cNvContentPartPr/>
                <p14:nvPr/>
              </p14:nvContentPartPr>
              <p14:xfrm>
                <a:off x="9023218" y="3482422"/>
                <a:ext cx="150120" cy="288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2D8F7AE9-5AFB-C546-AE3E-0081A4BAC8EA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9005218" y="3464782"/>
                  <a:ext cx="18576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9BADA41B-E986-0C06-A704-FC87D551D3EB}"/>
                    </a:ext>
                  </a:extLst>
                </p14:cNvPr>
                <p14:cNvContentPartPr/>
                <p14:nvPr/>
              </p14:nvContentPartPr>
              <p14:xfrm>
                <a:off x="9294298" y="3487462"/>
                <a:ext cx="334800" cy="612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9BADA41B-E986-0C06-A704-FC87D551D3EB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9276298" y="3469462"/>
                  <a:ext cx="37044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5C9B4EFA-13A7-1B7F-0ECE-7B17AF1E1AE8}"/>
                    </a:ext>
                  </a:extLst>
                </p14:cNvPr>
                <p14:cNvContentPartPr/>
                <p14:nvPr/>
              </p14:nvContentPartPr>
              <p14:xfrm>
                <a:off x="9796858" y="3496102"/>
                <a:ext cx="119880" cy="252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5C9B4EFA-13A7-1B7F-0ECE-7B17AF1E1AE8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9778858" y="3478102"/>
                  <a:ext cx="1555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A121A0BD-2187-7A6B-6FA9-04F0E0CA0FDF}"/>
                    </a:ext>
                  </a:extLst>
                </p14:cNvPr>
                <p14:cNvContentPartPr/>
                <p14:nvPr/>
              </p14:nvContentPartPr>
              <p14:xfrm>
                <a:off x="10027978" y="3500062"/>
                <a:ext cx="120240" cy="25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A121A0BD-2187-7A6B-6FA9-04F0E0CA0FDF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0010338" y="3482422"/>
                  <a:ext cx="15588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DAF7DB32-0504-72F5-888E-9FB245226C31}"/>
                    </a:ext>
                  </a:extLst>
                </p14:cNvPr>
                <p14:cNvContentPartPr/>
                <p14:nvPr/>
              </p14:nvContentPartPr>
              <p14:xfrm>
                <a:off x="10269178" y="3504382"/>
                <a:ext cx="99720" cy="21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DAF7DB32-0504-72F5-888E-9FB245226C31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0251538" y="3486382"/>
                  <a:ext cx="13536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CBFE9CDD-B46B-0EA9-A408-0F6924BFBC31}"/>
                    </a:ext>
                  </a:extLst>
                </p14:cNvPr>
                <p14:cNvContentPartPr/>
                <p14:nvPr/>
              </p14:nvContentPartPr>
              <p14:xfrm>
                <a:off x="10480498" y="3507982"/>
                <a:ext cx="129960" cy="252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CBFE9CDD-B46B-0EA9-A408-0F6924BFBC31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0462498" y="3490342"/>
                  <a:ext cx="16560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6FF36CC0-DDD0-CC46-8ED4-CC02A360F075}"/>
                    </a:ext>
                  </a:extLst>
                </p14:cNvPr>
                <p14:cNvContentPartPr/>
                <p14:nvPr/>
              </p14:nvContentPartPr>
              <p14:xfrm>
                <a:off x="10731418" y="3512302"/>
                <a:ext cx="141480" cy="288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6FF36CC0-DDD0-CC46-8ED4-CC02A360F075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0713778" y="3494662"/>
                  <a:ext cx="17712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F68730B9-AEA4-28CF-BA2A-019A7DCAE840}"/>
                    </a:ext>
                  </a:extLst>
                </p14:cNvPr>
                <p14:cNvContentPartPr/>
                <p14:nvPr/>
              </p14:nvContentPartPr>
              <p14:xfrm>
                <a:off x="11042818" y="3515902"/>
                <a:ext cx="99720" cy="216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F68730B9-AEA4-28CF-BA2A-019A7DCAE840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1025178" y="3497902"/>
                  <a:ext cx="13536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4E912FA7-4F4E-3680-4E83-9A6C7317A972}"/>
                    </a:ext>
                  </a:extLst>
                </p14:cNvPr>
                <p14:cNvContentPartPr/>
                <p14:nvPr/>
              </p14:nvContentPartPr>
              <p14:xfrm>
                <a:off x="11294098" y="3520222"/>
                <a:ext cx="99360" cy="21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4E912FA7-4F4E-3680-4E83-9A6C7317A972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1276458" y="3502582"/>
                  <a:ext cx="135000" cy="378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46" name="Arrow: Right 45">
            <a:extLst>
              <a:ext uri="{FF2B5EF4-FFF2-40B4-BE49-F238E27FC236}">
                <a16:creationId xmlns:a16="http://schemas.microsoft.com/office/drawing/2014/main" id="{4160A0ED-E4ED-E819-3F52-0F6FBA4B80AF}"/>
              </a:ext>
            </a:extLst>
          </p:cNvPr>
          <p:cNvSpPr/>
          <p:nvPr/>
        </p:nvSpPr>
        <p:spPr>
          <a:xfrm>
            <a:off x="9719920" y="2828527"/>
            <a:ext cx="900349" cy="218652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14969F76-7433-51F4-F375-C26223703048}"/>
                  </a:ext>
                </a:extLst>
              </p14:cNvPr>
              <p14:cNvContentPartPr/>
              <p14:nvPr/>
            </p14:nvContentPartPr>
            <p14:xfrm>
              <a:off x="8108458" y="3458662"/>
              <a:ext cx="130320" cy="252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14969F76-7433-51F4-F375-C26223703048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8090818" y="3440662"/>
                <a:ext cx="165960" cy="38160"/>
              </a:xfrm>
              <a:prstGeom prst="rect">
                <a:avLst/>
              </a:prstGeom>
            </p:spPr>
          </p:pic>
        </mc:Fallback>
      </mc:AlternateContent>
      <p:grpSp>
        <p:nvGrpSpPr>
          <p:cNvPr id="51" name="Group 50">
            <a:extLst>
              <a:ext uri="{FF2B5EF4-FFF2-40B4-BE49-F238E27FC236}">
                <a16:creationId xmlns:a16="http://schemas.microsoft.com/office/drawing/2014/main" id="{5BAB9812-43F1-18A7-C3BA-E224708D114B}"/>
              </a:ext>
            </a:extLst>
          </p:cNvPr>
          <p:cNvGrpSpPr/>
          <p:nvPr/>
        </p:nvGrpSpPr>
        <p:grpSpPr>
          <a:xfrm>
            <a:off x="11515138" y="3518062"/>
            <a:ext cx="390960" cy="7200"/>
            <a:chOff x="11515138" y="3518062"/>
            <a:chExt cx="390960" cy="7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D641584A-F4FA-42D1-8472-A0B2377626F3}"/>
                    </a:ext>
                  </a:extLst>
                </p14:cNvPr>
                <p14:cNvContentPartPr/>
                <p14:nvPr/>
              </p14:nvContentPartPr>
              <p14:xfrm>
                <a:off x="11515138" y="3518062"/>
                <a:ext cx="191160" cy="36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D641584A-F4FA-42D1-8472-A0B2377626F3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1497498" y="3500062"/>
                  <a:ext cx="22680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9612C00C-E439-EDDB-32F6-B554E7C709A4}"/>
                    </a:ext>
                  </a:extLst>
                </p14:cNvPr>
                <p14:cNvContentPartPr/>
                <p14:nvPr/>
              </p14:nvContentPartPr>
              <p14:xfrm>
                <a:off x="11826898" y="3523462"/>
                <a:ext cx="79200" cy="180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9612C00C-E439-EDDB-32F6-B554E7C709A4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1809258" y="3505822"/>
                  <a:ext cx="114840" cy="3744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CF250A99-27F9-455A-2A02-F634C0D93D97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1469187" y="1400099"/>
            <a:ext cx="5044272" cy="4110694"/>
          </a:xfrm>
          <a:prstGeom prst="rect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6806103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B4CA0F-5C26-4439-BC1F-97A23DD115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logo with text and symbols&#10;&#10;AI-generated content may be incorrect.">
            <a:extLst>
              <a:ext uri="{FF2B5EF4-FFF2-40B4-BE49-F238E27FC236}">
                <a16:creationId xmlns:a16="http://schemas.microsoft.com/office/drawing/2014/main" id="{97E297B5-ECB5-A47D-C4BE-1D785C9D9CF3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102" y="224444"/>
            <a:ext cx="1218051" cy="119166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66B732F-46AC-BA87-6825-2F9C88E2B21F}"/>
              </a:ext>
            </a:extLst>
          </p:cNvPr>
          <p:cNvSpPr txBox="1"/>
          <p:nvPr/>
        </p:nvSpPr>
        <p:spPr>
          <a:xfrm>
            <a:off x="1901951" y="224444"/>
            <a:ext cx="84639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Franklin Gothic Heavy" panose="020B0903020102020204" pitchFamily="34" charset="0"/>
              </a:rPr>
              <a:t>Solution Techniques</a:t>
            </a:r>
            <a:endParaRPr lang="en-IN" sz="3600" dirty="0">
              <a:solidFill>
                <a:schemeClr val="bg1"/>
              </a:solidFill>
              <a:latin typeface="Franklin Gothic Heavy" panose="020B09030201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1D75C3E-08C7-56DC-A4A8-4164F7F6FC14}"/>
              </a:ext>
            </a:extLst>
          </p:cNvPr>
          <p:cNvCxnSpPr>
            <a:cxnSpLocks/>
          </p:cNvCxnSpPr>
          <p:nvPr/>
        </p:nvCxnSpPr>
        <p:spPr>
          <a:xfrm>
            <a:off x="1901951" y="926700"/>
            <a:ext cx="9006840" cy="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139700">
              <a:schemeClr val="accent5">
                <a:satMod val="175000"/>
                <a:alpha val="40000"/>
              </a:schemeClr>
            </a:glow>
            <a:innerShdw blurRad="25400" dist="12700" dir="13500000">
              <a:srgbClr val="000000">
                <a:alpha val="45000"/>
              </a:srgbClr>
            </a:inn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64315C4-E1F4-C9EA-CE3B-E49B35527E95}"/>
                  </a:ext>
                </a:extLst>
              </p:cNvPr>
              <p:cNvSpPr txBox="1"/>
              <p:nvPr/>
            </p:nvSpPr>
            <p:spPr>
              <a:xfrm>
                <a:off x="1092925" y="1480902"/>
                <a:ext cx="9006840" cy="3956148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  <a:effectLst>
                <a:glow rad="139700">
                  <a:schemeClr val="accent3">
                    <a:satMod val="175000"/>
                    <a:alpha val="40000"/>
                  </a:schemeClr>
                </a:glow>
              </a:effectLst>
            </p:spPr>
            <p:txBody>
              <a:bodyPr wrap="square" rtlCol="0">
                <a:spAutoFit/>
              </a:bodyPr>
              <a:lstStyle/>
              <a:p>
                <a:pPr marL="12700" marR="0" lvl="0" indent="0" algn="just" defTabSz="914400" eaLnBrk="1" fontAlgn="auto" latinLnBrk="0" hangingPunct="1">
                  <a:lnSpc>
                    <a:spcPct val="100000"/>
                  </a:lnSpc>
                  <a:spcBef>
                    <a:spcPts val="9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0" u="sng" strike="noStrike" kern="0" cap="none" spc="265" normalizeH="0" baseline="0" noProof="0" dirty="0">
                    <a:ln>
                      <a:noFill/>
                    </a:ln>
                    <a:solidFill>
                      <a:srgbClr val="2E5496"/>
                    </a:solidFill>
                    <a:effectLst/>
                    <a:uLnTx/>
                    <a:uFill>
                      <a:solidFill>
                        <a:srgbClr val="2E5496"/>
                      </a:solidFill>
                    </a:uFill>
                    <a:latin typeface="Cambria" panose="02040503050406030204" pitchFamily="18" charset="0"/>
                    <a:ea typeface="Cambria" panose="02040503050406030204" pitchFamily="18" charset="0"/>
                    <a:cs typeface="Times New Roman"/>
                  </a:rPr>
                  <a:t>Boundary Conditions:</a:t>
                </a:r>
                <a:endParaRPr kumimoji="0" lang="en-US" sz="1400" b="0" i="0" u="none" strike="noStrike" kern="0" cap="none" spc="265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>
                    <a:solidFill>
                      <a:srgbClr val="2E5496"/>
                    </a:solidFill>
                  </a:uFill>
                  <a:latin typeface="Cambria" panose="02040503050406030204" pitchFamily="18" charset="0"/>
                  <a:ea typeface="Cambria" panose="02040503050406030204" pitchFamily="18" charset="0"/>
                  <a:cs typeface="Times New Roman"/>
                </a:endParaRPr>
              </a:p>
              <a:p>
                <a:pPr marL="12700" marR="0" lvl="0" indent="0" algn="just" defTabSz="914400" eaLnBrk="1" fontAlgn="auto" latinLnBrk="0" hangingPunct="1">
                  <a:lnSpc>
                    <a:spcPct val="100000"/>
                  </a:lnSpc>
                  <a:spcBef>
                    <a:spcPts val="9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0" cap="none" spc="265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>
                      <a:solidFill>
                        <a:srgbClr val="2E5496"/>
                      </a:solidFill>
                    </a:uFill>
                    <a:latin typeface="Times New Roman"/>
                    <a:cs typeface="Times New Roman"/>
                  </a:rPr>
                  <a:t> </a:t>
                </a:r>
                <a:r>
                  <a:rPr kumimoji="0" lang="en-US" sz="1400" b="1" i="0" u="none" strike="noStrike" kern="0" cap="none" spc="265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>
                      <a:solidFill>
                        <a:srgbClr val="2E5496"/>
                      </a:solidFill>
                    </a:uFill>
                    <a:latin typeface="Cambria Math" panose="02040503050406030204" pitchFamily="18" charset="0"/>
                    <a:ea typeface="Cambria Math" panose="02040503050406030204" pitchFamily="18" charset="0"/>
                    <a:cs typeface="Times New Roman"/>
                  </a:rPr>
                  <a:t>Electrokinetic effects:                                Buoyancy Effects:</a:t>
                </a:r>
              </a:p>
              <a:p>
                <a:pPr marL="584200" marR="0" lvl="0" indent="-571500" algn="just" defTabSz="914400" eaLnBrk="1" fontAlgn="auto" latinLnBrk="0" hangingPunct="1">
                  <a:lnSpc>
                    <a:spcPct val="100000"/>
                  </a:lnSpc>
                  <a:spcBef>
                    <a:spcPts val="9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kumimoji="0" lang="en-US" sz="1400" b="0" i="0" u="none" strike="noStrike" kern="0" cap="none" spc="265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>
                    <a:solidFill>
                      <a:srgbClr val="2E5496"/>
                    </a:solidFill>
                  </a:uFill>
                  <a:latin typeface="Franklin Gothic Medium" panose="020B0603020102020204" pitchFamily="34" charset="0"/>
                  <a:cs typeface="Times New Roman"/>
                </a:endParaRPr>
              </a:p>
              <a:p>
                <a:pPr marL="584200" marR="0" lvl="0" indent="-571500" algn="just" defTabSz="914400" eaLnBrk="1" fontAlgn="auto" latinLnBrk="0" hangingPunct="1">
                  <a:lnSpc>
                    <a:spcPct val="100000"/>
                  </a:lnSpc>
                  <a:spcBef>
                    <a:spcPts val="9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kumimoji="0" lang="en-US" sz="1400" b="0" i="0" u="none" strike="noStrike" kern="0" cap="none" spc="265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>
                    <a:solidFill>
                      <a:srgbClr val="2E5496"/>
                    </a:solidFill>
                  </a:uFill>
                  <a:latin typeface="Franklin Gothic Medium" panose="020B0603020102020204" pitchFamily="34" charset="0"/>
                  <a:cs typeface="Times New Roman"/>
                </a:endParaRPr>
              </a:p>
              <a:p>
                <a:pPr marL="584200" marR="0" lvl="0" indent="-571500" algn="just" defTabSz="914400" eaLnBrk="1" fontAlgn="auto" latinLnBrk="0" hangingPunct="1">
                  <a:lnSpc>
                    <a:spcPct val="100000"/>
                  </a:lnSpc>
                  <a:spcBef>
                    <a:spcPts val="9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kumimoji="0" lang="en-US" sz="1400" b="0" i="0" u="none" strike="noStrike" kern="0" cap="none" spc="265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>
                    <a:solidFill>
                      <a:srgbClr val="2E5496"/>
                    </a:solidFill>
                  </a:uFill>
                  <a:latin typeface="Franklin Gothic Medium" panose="020B0603020102020204" pitchFamily="34" charset="0"/>
                  <a:cs typeface="Times New Roman"/>
                </a:endParaRPr>
              </a:p>
              <a:p>
                <a:pPr marL="584200" marR="0" lvl="0" indent="-571500" algn="just" defTabSz="914400" eaLnBrk="1" fontAlgn="auto" latinLnBrk="0" hangingPunct="1">
                  <a:lnSpc>
                    <a:spcPct val="100000"/>
                  </a:lnSpc>
                  <a:spcBef>
                    <a:spcPts val="9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kumimoji="0" lang="en-US" sz="1400" b="0" i="0" u="none" strike="noStrike" kern="0" cap="none" spc="265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>
                    <a:solidFill>
                      <a:srgbClr val="2E5496"/>
                    </a:solidFill>
                  </a:uFill>
                  <a:latin typeface="Franklin Gothic Medium" panose="020B0603020102020204" pitchFamily="34" charset="0"/>
                  <a:cs typeface="Times New Roman"/>
                </a:endParaRPr>
              </a:p>
              <a:p>
                <a:pPr marL="584200" marR="0" lvl="0" indent="-571500" algn="just" defTabSz="914400" eaLnBrk="1" fontAlgn="auto" latinLnBrk="0" hangingPunct="1">
                  <a:lnSpc>
                    <a:spcPct val="100000"/>
                  </a:lnSpc>
                  <a:spcBef>
                    <a:spcPts val="9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kumimoji="0" lang="en-US" sz="1400" b="0" i="0" u="none" strike="noStrike" kern="0" cap="none" spc="265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>
                    <a:solidFill>
                      <a:srgbClr val="2E5496"/>
                    </a:solidFill>
                  </a:uFill>
                  <a:latin typeface="Franklin Gothic Medium" panose="020B0603020102020204" pitchFamily="34" charset="0"/>
                  <a:cs typeface="Times New Roman"/>
                </a:endParaRPr>
              </a:p>
              <a:p>
                <a:pPr marL="584200" marR="0" lvl="0" indent="-571500" algn="just" defTabSz="914400" eaLnBrk="1" fontAlgn="auto" latinLnBrk="0" hangingPunct="1">
                  <a:lnSpc>
                    <a:spcPct val="100000"/>
                  </a:lnSpc>
                  <a:spcBef>
                    <a:spcPts val="9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kumimoji="0" lang="en-US" sz="1400" b="0" i="0" u="none" strike="noStrike" kern="0" cap="none" spc="265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>
                    <a:solidFill>
                      <a:srgbClr val="2E5496"/>
                    </a:solidFill>
                  </a:uFill>
                  <a:latin typeface="Franklin Gothic Medium" panose="020B0603020102020204" pitchFamily="34" charset="0"/>
                  <a:cs typeface="Times New Roman"/>
                </a:endParaRPr>
              </a:p>
              <a:p>
                <a:pPr marL="584200" marR="0" lvl="0" indent="-571500" algn="just" defTabSz="914400" eaLnBrk="1" fontAlgn="auto" latinLnBrk="0" hangingPunct="1">
                  <a:lnSpc>
                    <a:spcPct val="100000"/>
                  </a:lnSpc>
                  <a:spcBef>
                    <a:spcPts val="9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kumimoji="0" lang="en-US" sz="1400" b="0" i="0" u="none" strike="noStrike" kern="0" cap="none" spc="265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>
                    <a:solidFill>
                      <a:srgbClr val="2E5496"/>
                    </a:solidFill>
                  </a:uFill>
                  <a:latin typeface="Franklin Gothic Medium" panose="020B0603020102020204" pitchFamily="34" charset="0"/>
                  <a:cs typeface="Times New Roman"/>
                </a:endParaRPr>
              </a:p>
              <a:p>
                <a:pPr marL="584200" marR="0" lvl="0" indent="-571500" algn="just" defTabSz="914400" eaLnBrk="1" fontAlgn="auto" latinLnBrk="0" hangingPunct="1">
                  <a:lnSpc>
                    <a:spcPct val="100000"/>
                  </a:lnSpc>
                  <a:spcBef>
                    <a:spcPts val="9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kumimoji="0" lang="en-US" sz="1400" b="0" i="0" u="none" strike="noStrike" kern="0" cap="none" spc="265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>
                    <a:solidFill>
                      <a:srgbClr val="2E5496"/>
                    </a:solidFill>
                  </a:uFill>
                  <a:latin typeface="Franklin Gothic Medium" panose="020B0603020102020204" pitchFamily="34" charset="0"/>
                  <a:cs typeface="Times New Roman"/>
                </a:endParaRPr>
              </a:p>
              <a:p>
                <a:pPr marL="584200" marR="0" lvl="0" indent="-571500" algn="just" defTabSz="914400" eaLnBrk="1" fontAlgn="auto" latinLnBrk="0" hangingPunct="1">
                  <a:lnSpc>
                    <a:spcPct val="100000"/>
                  </a:lnSpc>
                  <a:spcBef>
                    <a:spcPts val="9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kumimoji="0" lang="en-US" sz="1400" b="0" i="0" u="none" strike="noStrike" kern="0" cap="none" spc="265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>
                    <a:solidFill>
                      <a:srgbClr val="2E5496"/>
                    </a:solidFill>
                  </a:uFill>
                  <a:latin typeface="Franklin Gothic Medium" panose="020B0603020102020204" pitchFamily="34" charset="0"/>
                  <a:cs typeface="Times New Roman"/>
                </a:endParaRPr>
              </a:p>
              <a:p>
                <a:pPr marL="12700" marR="0" lvl="0" indent="0" algn="just" defTabSz="914400" eaLnBrk="1" fontAlgn="auto" latinLnBrk="0" hangingPunct="1">
                  <a:lnSpc>
                    <a:spcPct val="100000"/>
                  </a:lnSpc>
                  <a:spcBef>
                    <a:spcPts val="9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265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>
                    <a:solidFill>
                      <a:srgbClr val="2E5496"/>
                    </a:solidFill>
                  </a:uFill>
                  <a:latin typeface="Franklin Gothic Medium" panose="020B0603020102020204" pitchFamily="34" charset="0"/>
                  <a:cs typeface="Times New Roman"/>
                </a:endParaRPr>
              </a:p>
              <a:p>
                <a:pPr marL="12700" marR="0" lvl="0" indent="0" algn="just" defTabSz="914400" eaLnBrk="1" fontAlgn="auto" latinLnBrk="0" hangingPunct="1">
                  <a:lnSpc>
                    <a:spcPct val="100000"/>
                  </a:lnSpc>
                  <a:spcBef>
                    <a:spcPts val="9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1" i="0" u="none" strike="noStrike" kern="0" cap="none" spc="265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>
                    <a:solidFill>
                      <a:srgbClr val="2E5496"/>
                    </a:solidFill>
                  </a:uFill>
                  <a:latin typeface="Cambria Math" panose="02040503050406030204" pitchFamily="18" charset="0"/>
                  <a:ea typeface="Cambria Math" panose="02040503050406030204" pitchFamily="18" charset="0"/>
                  <a:cs typeface="Times New Roman"/>
                </a:endParaRPr>
              </a:p>
              <a:p>
                <a:pPr marL="584200" marR="0" lvl="0" indent="-571500" algn="just" defTabSz="914400" eaLnBrk="1" fontAlgn="auto" latinLnBrk="0" hangingPunct="1">
                  <a:lnSpc>
                    <a:spcPct val="100000"/>
                  </a:lnSpc>
                  <a:spcBef>
                    <a:spcPts val="9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400" b="1" i="0" u="none" strike="noStrike" kern="0" cap="none" spc="265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>
                      <a:solidFill>
                        <a:srgbClr val="2E5496"/>
                      </a:solidFill>
                    </a:uFill>
                    <a:latin typeface="Cambria Math" panose="02040503050406030204" pitchFamily="18" charset="0"/>
                    <a:ea typeface="Cambria Math" panose="02040503050406030204" pitchFamily="18" charset="0"/>
                    <a:cs typeface="Times New Roman"/>
                  </a:rPr>
                  <a:t>We perturb the disturbance velocity field in order of Weissenberg (</a:t>
                </a:r>
                <a14:m>
                  <m:oMath xmlns:m="http://schemas.openxmlformats.org/officeDocument/2006/math">
                    <m:r>
                      <a:rPr kumimoji="0" lang="en-US" sz="1400" b="1" i="1" u="none" strike="noStrike" kern="0" cap="none" spc="265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>
                          <a:solidFill>
                            <a:srgbClr val="2E5496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/>
                      </a:rPr>
                      <m:t>𝑶</m:t>
                    </m:r>
                    <m:r>
                      <a:rPr kumimoji="0" lang="en-US" sz="1400" b="1" i="1" u="none" strike="noStrike" kern="0" cap="none" spc="265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>
                          <a:solidFill>
                            <a:srgbClr val="2E5496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/>
                      </a:rPr>
                      <m:t>(</m:t>
                    </m:r>
                    <m:r>
                      <a:rPr kumimoji="0" lang="en-US" sz="1400" b="1" i="1" u="none" strike="noStrike" kern="0" cap="none" spc="265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>
                          <a:solidFill>
                            <a:srgbClr val="2E5496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/>
                      </a:rPr>
                      <m:t>𝝀</m:t>
                    </m:r>
                    <m:r>
                      <a:rPr kumimoji="0" lang="en-US" sz="1400" b="1" i="1" u="none" strike="noStrike" kern="0" cap="none" spc="265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>
                          <a:solidFill>
                            <a:srgbClr val="2E5496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/>
                      </a:rPr>
                      <m:t>)).</m:t>
                    </m:r>
                  </m:oMath>
                </a14:m>
                <a:endParaRPr kumimoji="0" lang="en-US" sz="1400" b="1" i="0" u="none" strike="noStrike" kern="0" cap="none" spc="265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>
                    <a:solidFill>
                      <a:srgbClr val="2E5496"/>
                    </a:solidFill>
                  </a:uFill>
                  <a:latin typeface="Cambria Math" panose="02040503050406030204" pitchFamily="18" charset="0"/>
                  <a:ea typeface="Cambria Math" panose="02040503050406030204" pitchFamily="18" charset="0"/>
                  <a:cs typeface="Times New Roman"/>
                </a:endParaRPr>
              </a:p>
              <a:p>
                <a:pPr marL="584200" marR="0" lvl="0" indent="-571500" algn="just" defTabSz="914400" eaLnBrk="1" fontAlgn="auto" latinLnBrk="0" hangingPunct="1">
                  <a:lnSpc>
                    <a:spcPct val="100000"/>
                  </a:lnSpc>
                  <a:spcBef>
                    <a:spcPts val="9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400" b="1" i="0" u="none" strike="noStrike" kern="0" cap="none" spc="265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>
                      <a:solidFill>
                        <a:srgbClr val="2E5496"/>
                      </a:solidFill>
                    </a:uFill>
                    <a:latin typeface="Cambria Math" panose="02040503050406030204" pitchFamily="18" charset="0"/>
                    <a:ea typeface="Cambria Math" panose="02040503050406030204" pitchFamily="18" charset="0"/>
                    <a:cs typeface="Times New Roman"/>
                  </a:rPr>
                  <a:t>First order solution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sz="1400" b="1" i="1" u="none" strike="noStrike" kern="0" cap="none" spc="265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>
                              <a:solidFill>
                                <a:srgbClr val="2E5496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/>
                          </a:rPr>
                        </m:ctrlPr>
                      </m:sSupPr>
                      <m:e>
                        <m:r>
                          <a:rPr kumimoji="0" lang="en-US" sz="1400" b="1" i="1" u="none" strike="noStrike" kern="0" cap="none" spc="265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>
                              <a:solidFill>
                                <a:srgbClr val="2E5496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/>
                          </a:rPr>
                          <m:t>𝒗</m:t>
                        </m:r>
                      </m:e>
                      <m:sup>
                        <m:r>
                          <a:rPr kumimoji="0" lang="en-US" sz="1400" b="1" i="1" u="none" strike="noStrike" kern="0" cap="none" spc="265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>
                              <a:solidFill>
                                <a:srgbClr val="2E5496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/>
                          </a:rPr>
                          <m:t>(</m:t>
                        </m:r>
                        <m:r>
                          <a:rPr kumimoji="0" lang="en-US" sz="1400" b="1" i="1" u="none" strike="noStrike" kern="0" cap="none" spc="265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>
                              <a:solidFill>
                                <a:srgbClr val="2E5496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/>
                          </a:rPr>
                          <m:t>𝟏</m:t>
                        </m:r>
                        <m:r>
                          <a:rPr kumimoji="0" lang="en-US" sz="1400" b="1" i="1" u="none" strike="noStrike" kern="0" cap="none" spc="265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>
                              <a:solidFill>
                                <a:srgbClr val="2E5496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/>
                          </a:rPr>
                          <m:t>)</m:t>
                        </m:r>
                      </m:sup>
                    </m:sSup>
                  </m:oMath>
                </a14:m>
                <a:r>
                  <a:rPr kumimoji="0" lang="en-US" sz="1400" b="1" i="0" u="none" strike="noStrike" kern="0" cap="none" spc="265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>
                      <a:solidFill>
                        <a:srgbClr val="2E5496"/>
                      </a:solidFill>
                    </a:uFill>
                    <a:latin typeface="Cambria Math" panose="02040503050406030204" pitchFamily="18" charset="0"/>
                    <a:ea typeface="Cambria Math" panose="02040503050406030204" pitchFamily="18" charset="0"/>
                    <a:cs typeface="Times New Roman"/>
                  </a:rPr>
                  <a:t>) captures the lift force which is estimated through the Reciprocal Theorem.</a:t>
                </a:r>
              </a:p>
              <a:p>
                <a:pPr marL="584200" marR="0" lvl="0" indent="-571500" algn="just" defTabSz="914400" eaLnBrk="1" fontAlgn="auto" latinLnBrk="0" hangingPunct="1">
                  <a:lnSpc>
                    <a:spcPct val="100000"/>
                  </a:lnSpc>
                  <a:spcBef>
                    <a:spcPts val="9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400" b="1" i="0" u="none" strike="noStrike" kern="0" cap="none" spc="265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>
                      <a:solidFill>
                        <a:srgbClr val="2E5496"/>
                      </a:solidFill>
                    </a:uFill>
                    <a:latin typeface="Cambria Math" panose="02040503050406030204" pitchFamily="18" charset="0"/>
                    <a:ea typeface="Cambria Math" panose="02040503050406030204" pitchFamily="18" charset="0"/>
                    <a:cs typeface="Times New Roman"/>
                  </a:rPr>
                  <a:t>Zeroth order solution is given by the Lamb’s solution</a:t>
                </a:r>
                <a:r>
                  <a:rPr kumimoji="0" lang="en-US" sz="1400" b="0" i="0" u="none" strike="noStrike" kern="0" cap="none" spc="265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>
                      <a:solidFill>
                        <a:srgbClr val="2E5496"/>
                      </a:solidFill>
                    </a:uFill>
                    <a:latin typeface="Franklin Gothic Medium" panose="020B0603020102020204" pitchFamily="34" charset="0"/>
                    <a:cs typeface="Times New Roman"/>
                  </a:rPr>
                  <a:t>.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64315C4-E1F4-C9EA-CE3B-E49B35527E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2925" y="1480902"/>
                <a:ext cx="9006840" cy="395614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  <a:effectLst>
                <a:glow rad="139700">
                  <a:schemeClr val="accent3">
                    <a:satMod val="175000"/>
                    <a:alpha val="40000"/>
                  </a:schemeClr>
                </a:glow>
              </a:effectLst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 Box 1">
                <a:extLst>
                  <a:ext uri="{FF2B5EF4-FFF2-40B4-BE49-F238E27FC236}">
                    <a16:creationId xmlns:a16="http://schemas.microsoft.com/office/drawing/2014/main" id="{E2C8901C-3258-52BA-1169-E7DF48E9A8CD}"/>
                  </a:ext>
                </a:extLst>
              </p:cNvPr>
              <p:cNvSpPr txBox="1"/>
              <p:nvPr/>
            </p:nvSpPr>
            <p:spPr>
              <a:xfrm>
                <a:off x="1224963" y="1981445"/>
                <a:ext cx="4603122" cy="2028821"/>
              </a:xfrm>
              <a:prstGeom prst="rect">
                <a:avLst/>
              </a:prstGeom>
              <a:solidFill>
                <a:schemeClr val="lt1"/>
              </a:solidFill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  <a:buNone/>
                </a:pPr>
                <a14:m>
                  <m:oMath xmlns:m="http://schemas.openxmlformats.org/officeDocument/2006/math">
                    <m:r>
                      <a:rPr lang="en-IN" i="1" kern="100" smtClean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𝑣</m:t>
                    </m:r>
                    <m:r>
                      <a:rPr lang="en-IN" i="1" kern="100" smtClean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IN" i="1" kern="10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kern="10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Ω</m:t>
                        </m:r>
                      </m:e>
                      <m:sub>
                        <m:r>
                          <a:rPr lang="en-IN" i="1" kern="10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𝑠</m:t>
                        </m:r>
                      </m:sub>
                    </m:sSub>
                    <m:r>
                      <a:rPr lang="en-IN" kern="10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×</m:t>
                    </m:r>
                    <m:r>
                      <a:rPr lang="en-IN" i="1" kern="10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𝑟</m:t>
                    </m:r>
                    <m:r>
                      <a:rPr lang="en-IN" i="1" kern="10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IN" i="1" kern="10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𝐻𝑎</m:t>
                    </m:r>
                    <m:sSub>
                      <m:sSubPr>
                        <m:ctrlPr>
                          <a:rPr lang="en-IN" i="1" kern="10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kern="10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ζ</m:t>
                        </m:r>
                      </m:e>
                      <m:sub>
                        <m:r>
                          <a:rPr lang="en-IN" i="1" kern="10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</m:sub>
                    </m:sSub>
                    <m:r>
                      <m:rPr>
                        <m:sty m:val="p"/>
                      </m:rPr>
                      <a:rPr lang="en-IN" kern="10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∇</m:t>
                    </m:r>
                    <m:d>
                      <m:dPr>
                        <m:ctrlPr>
                          <a:rPr lang="en-IN" i="1" kern="10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IN" kern="10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ψ</m:t>
                        </m:r>
                        <m:r>
                          <a:rPr lang="en-IN" i="1" kern="10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IN" i="1" kern="10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IN" kern="10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ϕ</m:t>
                            </m:r>
                          </m:e>
                          <m:sub>
                            <m:r>
                              <a:rPr lang="en-IN" kern="10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∞</m:t>
                            </m:r>
                          </m:sub>
                        </m:sSub>
                      </m:e>
                    </m:d>
                    <m:r>
                      <a:rPr lang="en-IN" i="1" kern="10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−</m:t>
                    </m:r>
                    <m:sSub>
                      <m:sSubPr>
                        <m:ctrlPr>
                          <a:rPr lang="en-IN" i="1" kern="10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N" i="1" kern="10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𝑈</m:t>
                        </m:r>
                      </m:e>
                      <m:sub>
                        <m:r>
                          <a:rPr lang="en-IN" kern="10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∞</m:t>
                        </m:r>
                      </m:sub>
                    </m:sSub>
                  </m:oMath>
                </a14:m>
                <a:r>
                  <a:rPr lang="en-IN" kern="100" dirty="0">
                    <a:solidFill>
                      <a:schemeClr val="bg1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IN" kern="100" dirty="0">
                    <a:solidFill>
                      <a:schemeClr val="bg1"/>
                    </a:solidFill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at r=1 </a:t>
                </a:r>
                <a:r>
                  <a:rPr lang="en-IN" kern="100" dirty="0">
                    <a:solidFill>
                      <a:schemeClr val="bg1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 </a:t>
                </a:r>
                <a:endParaRPr lang="en-IN" kern="100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  <a:buNone/>
                </a:pPr>
                <a14:m>
                  <m:oMath xmlns:m="http://schemas.openxmlformats.org/officeDocument/2006/math">
                    <m:r>
                      <a:rPr lang="en-IN" i="1" kern="10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𝑣</m:t>
                    </m:r>
                    <m:r>
                      <a:rPr lang="en-IN" i="1" kern="10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=0</m:t>
                    </m:r>
                  </m:oMath>
                </a14:m>
                <a:r>
                  <a:rPr lang="en-IN" kern="100" dirty="0">
                    <a:solidFill>
                      <a:schemeClr val="bg1"/>
                    </a:solidFill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at walls.</a:t>
                </a:r>
                <a:endParaRPr lang="en-IN" kern="100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  <a:buNone/>
                </a:pPr>
                <a14:m>
                  <m:oMath xmlns:m="http://schemas.openxmlformats.org/officeDocument/2006/math">
                    <m:r>
                      <a:rPr lang="en-IN" i="1" kern="10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𝑣</m:t>
                    </m:r>
                    <m:r>
                      <a:rPr lang="en-IN" kern="10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→</m:t>
                    </m:r>
                    <m:r>
                      <a:rPr lang="en-IN" i="1" kern="10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0</m:t>
                    </m:r>
                    <m:r>
                      <a:rPr lang="en-IN" kern="10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 </m:t>
                    </m:r>
                    <m:r>
                      <m:rPr>
                        <m:nor/>
                      </m:rPr>
                      <a:rPr lang="en-IN" kern="10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as</m:t>
                    </m:r>
                    <m:r>
                      <m:rPr>
                        <m:nor/>
                      </m:rPr>
                      <a:rPr lang="en-IN" kern="10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IN" i="1" kern="10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𝑟</m:t>
                    </m:r>
                    <m:r>
                      <a:rPr lang="en-IN" kern="10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→∞</m:t>
                    </m:r>
                    <m:r>
                      <a:rPr lang="en-IN" i="1" kern="10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.</m:t>
                    </m:r>
                  </m:oMath>
                </a14:m>
                <a:r>
                  <a:rPr lang="en-IN" kern="100" dirty="0">
                    <a:solidFill>
                      <a:schemeClr val="bg1"/>
                    </a:solidFill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IN" sz="11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  <a:buNone/>
                </a:pPr>
                <a:r>
                  <a:rPr lang="en-IN" sz="2000" kern="100" dirty="0">
                    <a:solidFill>
                      <a:srgbClr val="C00000"/>
                    </a:solidFill>
                    <a:latin typeface="Franklin Gothic Medium" panose="020B060302010202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Hartmann Number</a:t>
                </a:r>
                <a:r>
                  <a:rPr lang="en-IN" sz="800" kern="1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:</a:t>
                </a:r>
                <a:endParaRPr lang="en-IN" sz="8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  <a:buNone/>
                </a:pPr>
                <a:r>
                  <a:rPr lang="en-IN" sz="1100" kern="1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 </a:t>
                </a:r>
                <a:endParaRPr lang="en-IN" sz="11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IN" sz="1100" kern="1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 </a:t>
                </a:r>
                <a:endParaRPr lang="en-IN" sz="11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Text Box 1">
                <a:extLst>
                  <a:ext uri="{FF2B5EF4-FFF2-40B4-BE49-F238E27FC236}">
                    <a16:creationId xmlns:a16="http://schemas.microsoft.com/office/drawing/2014/main" id="{E2C8901C-3258-52BA-1169-E7DF48E9A8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4963" y="1981445"/>
                <a:ext cx="4603122" cy="2028821"/>
              </a:xfrm>
              <a:prstGeom prst="rect">
                <a:avLst/>
              </a:prstGeom>
              <a:blipFill>
                <a:blip r:embed="rId5"/>
                <a:stretch>
                  <a:fillRect l="-1457" t="-601"/>
                </a:stretch>
              </a:blipFill>
              <a:ln w="6350"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3817596-A6D5-FC2E-1359-9C7DF3785A1B}"/>
                  </a:ext>
                </a:extLst>
              </p:cNvPr>
              <p:cNvSpPr txBox="1"/>
              <p:nvPr/>
            </p:nvSpPr>
            <p:spPr>
              <a:xfrm>
                <a:off x="1092925" y="3516639"/>
                <a:ext cx="4058171" cy="11237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i="1" kern="10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𝐻𝑎</m:t>
                      </m:r>
                      <m:r>
                        <a:rPr lang="en-IN" i="1" kern="10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IN" i="1" kern="1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IN" i="1" kern="1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IN" kern="1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ε</m:t>
                              </m:r>
                            </m:e>
                            <m:sup>
                              <m:r>
                                <a:rPr lang="en-IN" i="1" kern="1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∗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en-IN" i="1" kern="1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IN" i="1" kern="1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ℰ</m:t>
                              </m:r>
                            </m:e>
                            <m:sub>
                              <m:r>
                                <a:rPr lang="en-IN" kern="1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∞</m:t>
                              </m:r>
                            </m:sub>
                            <m:sup>
                              <m:r>
                                <a:rPr lang="en-IN" i="1" kern="1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∗2</m:t>
                              </m:r>
                            </m:sup>
                          </m:sSubSup>
                          <m:sSup>
                            <m:sSupPr>
                              <m:ctrlPr>
                                <a:rPr lang="en-IN" i="1" kern="1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i="1" kern="1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IN" i="1" kern="1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∗</m:t>
                              </m:r>
                            </m:sup>
                          </m:sSup>
                        </m:num>
                        <m:den>
                          <m:r>
                            <a:rPr lang="en-IN" i="1" kern="1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4</m:t>
                          </m:r>
                          <m:r>
                            <m:rPr>
                              <m:sty m:val="p"/>
                            </m:rPr>
                            <a:rPr lang="en-IN" kern="1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π</m:t>
                          </m:r>
                          <m:sSup>
                            <m:sSupPr>
                              <m:ctrlPr>
                                <a:rPr lang="en-IN" i="1" kern="1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IN" kern="1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μ</m:t>
                              </m:r>
                            </m:e>
                            <m:sup>
                              <m:r>
                                <a:rPr lang="en-IN" i="1" kern="1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n-IN" kern="1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κ</m:t>
                          </m:r>
                          <m:sSubSup>
                            <m:sSubSupPr>
                              <m:ctrlPr>
                                <a:rPr lang="en-IN" i="1" kern="1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IN" i="1" kern="1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IN" i="1" kern="1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𝑚𝑎𝑥</m:t>
                              </m:r>
                            </m:sub>
                            <m:sup>
                              <m:r>
                                <a:rPr lang="en-IN" i="1" kern="1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∗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IN" sz="2400" kern="100" dirty="0">
                  <a:solidFill>
                    <a:prstClr val="black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IN" kern="100" dirty="0">
                    <a:solidFill>
                      <a:prstClr val="black"/>
                    </a:solidFill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 </a:t>
                </a:r>
                <a:endParaRPr lang="en-IN" kern="100" dirty="0">
                  <a:solidFill>
                    <a:prstClr val="black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3817596-A6D5-FC2E-1359-9C7DF3785A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2925" y="3516639"/>
                <a:ext cx="4058171" cy="112370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 Box 1">
                <a:extLst>
                  <a:ext uri="{FF2B5EF4-FFF2-40B4-BE49-F238E27FC236}">
                    <a16:creationId xmlns:a16="http://schemas.microsoft.com/office/drawing/2014/main" id="{8C992409-B48A-F31C-F681-70C6D2E47949}"/>
                  </a:ext>
                </a:extLst>
              </p:cNvPr>
              <p:cNvSpPr txBox="1"/>
              <p:nvPr/>
            </p:nvSpPr>
            <p:spPr>
              <a:xfrm>
                <a:off x="5924078" y="1958136"/>
                <a:ext cx="2924752" cy="1616421"/>
              </a:xfrm>
              <a:prstGeom prst="rect">
                <a:avLst/>
              </a:prstGeom>
              <a:solidFill>
                <a:sysClr val="window" lastClr="FFFFFF"/>
              </a:solidFill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IN" sz="1400" b="0" i="1" u="none" strike="noStrike" kern="1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𝑣</m:t>
                    </m:r>
                    <m:r>
                      <a:rPr kumimoji="0" lang="en-IN" sz="1400" b="0" i="1" u="none" strike="noStrike" kern="1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kumimoji="0" lang="en-IN" sz="1400" b="0" i="1" u="none" strike="noStrike" kern="1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0" lang="en-IN" sz="1400" b="0" i="0" u="none" strike="noStrike" kern="1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Ω</m:t>
                        </m:r>
                      </m:e>
                      <m:sub>
                        <m:r>
                          <a:rPr kumimoji="0" lang="en-IN" sz="1400" b="0" i="1" u="none" strike="noStrike" kern="1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𝑠</m:t>
                        </m:r>
                      </m:sub>
                    </m:sSub>
                    <m:r>
                      <a:rPr kumimoji="0" lang="en-IN" sz="1400" b="0" i="0" u="none" strike="noStrike" kern="1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×</m:t>
                    </m:r>
                    <m:r>
                      <a:rPr kumimoji="0" lang="en-IN" sz="1400" b="0" i="1" u="none" strike="noStrike" kern="1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𝑟</m:t>
                    </m:r>
                    <m:r>
                      <a:rPr kumimoji="0" lang="en-IN" sz="1400" b="0" i="1" u="none" strike="noStrike" kern="1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kumimoji="0" lang="en-IN" sz="1400" b="0" i="1" u="none" strike="noStrike" kern="1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en-IN" sz="1400" b="0" i="1" u="none" strike="noStrike" kern="1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𝑈</m:t>
                        </m:r>
                      </m:e>
                      <m:sub>
                        <m:r>
                          <a:rPr kumimoji="0" lang="en-IN" sz="1400" b="0" i="0" u="none" strike="noStrike" kern="1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∞</m:t>
                        </m:r>
                      </m:sub>
                    </m:sSub>
                  </m:oMath>
                </a14:m>
                <a:r>
                  <a:rPr kumimoji="0" lang="en-IN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 at r=1 </a:t>
                </a:r>
                <a:endParaRPr kumimoji="0" lang="en-IN" sz="1400" b="0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marR="0" lvl="0" indent="0" defTabSz="914400" eaLnBrk="1" fontAlgn="auto" latinLnBrk="0" hangingPunct="1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IN" sz="1400" b="0" i="1" u="none" strike="noStrike" kern="1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𝑣</m:t>
                    </m:r>
                    <m:r>
                      <a:rPr kumimoji="0" lang="en-IN" sz="1400" b="0" i="1" u="none" strike="noStrike" kern="1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=0</m:t>
                    </m:r>
                  </m:oMath>
                </a14:m>
                <a:r>
                  <a:rPr kumimoji="0" lang="en-IN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at walls.</a:t>
                </a:r>
                <a:endParaRPr kumimoji="0" lang="en-IN" sz="1400" b="0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marR="0" lvl="0" indent="0" defTabSz="914400" eaLnBrk="1" fontAlgn="auto" latinLnBrk="0" hangingPunct="1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IN" sz="1400" b="0" i="1" u="none" strike="noStrike" kern="1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𝑣</m:t>
                    </m:r>
                    <m:r>
                      <a:rPr kumimoji="0" lang="en-IN" sz="1400" b="0" i="0" u="none" strike="noStrike" kern="1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→</m:t>
                    </m:r>
                    <m:r>
                      <a:rPr kumimoji="0" lang="en-IN" sz="1400" b="0" i="1" u="none" strike="noStrike" kern="1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0</m:t>
                    </m:r>
                    <m:r>
                      <a:rPr kumimoji="0" lang="en-IN" sz="1400" b="0" i="0" u="none" strike="noStrike" kern="1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 </m:t>
                    </m:r>
                    <m:r>
                      <m:rPr>
                        <m:nor/>
                      </m:rPr>
                      <a:rPr kumimoji="0" lang="en-IN" sz="1400" b="0" i="0" u="none" strike="noStrike" kern="1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as</m:t>
                    </m:r>
                    <m:r>
                      <m:rPr>
                        <m:nor/>
                      </m:rPr>
                      <a:rPr kumimoji="0" lang="en-IN" sz="1400" b="0" i="0" u="none" strike="noStrike" kern="1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kumimoji="0" lang="en-IN" sz="1400" b="0" i="1" u="none" strike="noStrike" kern="1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𝑟</m:t>
                    </m:r>
                    <m:r>
                      <a:rPr kumimoji="0" lang="en-IN" sz="1400" b="0" i="0" u="none" strike="noStrike" kern="1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→∞</m:t>
                    </m:r>
                    <m:r>
                      <a:rPr kumimoji="0" lang="en-IN" sz="1400" b="0" i="1" u="none" strike="noStrike" kern="1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.</m:t>
                    </m:r>
                  </m:oMath>
                </a14:m>
                <a:r>
                  <a:rPr kumimoji="0" lang="en-IN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  <a:p>
                <a:pPr marL="0" marR="0" lvl="0" indent="0" defTabSz="914400" eaLnBrk="1" fontAlgn="auto" latinLnBrk="0" hangingPunct="1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2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Franklin Gothic Medium" panose="020B060302010202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For the zeroth reflection solution:</a:t>
                </a:r>
                <a:r>
                  <a:rPr kumimoji="0" lang="en-IN" sz="1200" b="0" i="0" u="none" strike="noStrike" kern="1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 </a:t>
                </a:r>
              </a:p>
              <a:p>
                <a:pPr marL="0" marR="0" lvl="0" indent="0" defTabSz="914400" eaLnBrk="1" fontAlgn="auto" latinLnBrk="0" hangingPunct="1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3600" b="0" i="0" u="none" strike="noStrike" kern="1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marR="0" lvl="0" indent="0" defTabSz="914400" eaLnBrk="1" fontAlgn="auto" latinLnBrk="0" hangingPunct="1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8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 </a:t>
                </a:r>
                <a:endParaRPr kumimoji="0" lang="en-IN" sz="1800" b="0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marR="0" lvl="0" indent="0" defTabSz="914400" eaLnBrk="1" fontAlgn="auto" latinLnBrk="0" hangingPunct="1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8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 </a:t>
                </a:r>
                <a:endParaRPr kumimoji="0" lang="en-IN" sz="1800" b="0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marR="0" lvl="0" indent="0" defTabSz="914400" eaLnBrk="1" fontAlgn="auto" latinLnBrk="0" hangingPunct="1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100" b="0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Text Box 1">
                <a:extLst>
                  <a:ext uri="{FF2B5EF4-FFF2-40B4-BE49-F238E27FC236}">
                    <a16:creationId xmlns:a16="http://schemas.microsoft.com/office/drawing/2014/main" id="{8C992409-B48A-F31C-F681-70C6D2E479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4078" y="1958136"/>
                <a:ext cx="2924752" cy="1616421"/>
              </a:xfrm>
              <a:prstGeom prst="rect">
                <a:avLst/>
              </a:prstGeom>
              <a:blipFill>
                <a:blip r:embed="rId7"/>
                <a:stretch>
                  <a:fillRect l="-208" t="-377"/>
                </a:stretch>
              </a:blipFill>
              <a:ln w="6350"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 Box 1">
                <a:extLst>
                  <a:ext uri="{FF2B5EF4-FFF2-40B4-BE49-F238E27FC236}">
                    <a16:creationId xmlns:a16="http://schemas.microsoft.com/office/drawing/2014/main" id="{36881874-D39A-9A82-C08F-9D2A54B8ECBA}"/>
                  </a:ext>
                </a:extLst>
              </p:cNvPr>
              <p:cNvSpPr txBox="1"/>
              <p:nvPr/>
            </p:nvSpPr>
            <p:spPr>
              <a:xfrm>
                <a:off x="5510193" y="2839684"/>
                <a:ext cx="3434630" cy="1184812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  <a:buNone/>
                </a:pPr>
                <a:r>
                  <a:rPr lang="en-IN" sz="1400" kern="1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 </a:t>
                </a:r>
                <a:endParaRPr lang="en-IN" sz="14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IN" sz="1400" b="1" i="1" kern="100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IN" sz="1400" b="1" i="1" kern="1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𝑼</m:t>
                          </m:r>
                        </m:e>
                        <m:sub>
                          <m:r>
                            <a:rPr lang="en-IN" sz="1400" b="1" i="1" kern="1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𝑺</m:t>
                          </m:r>
                        </m:sub>
                        <m:sup>
                          <m:d>
                            <m:dPr>
                              <m:ctrlPr>
                                <a:rPr lang="en-IN" sz="1400" b="1" i="1" kern="1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1400" b="1" i="1" kern="1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𝟎</m:t>
                              </m:r>
                            </m:e>
                          </m:d>
                        </m:sup>
                      </m:sSubSup>
                      <m:r>
                        <a:rPr lang="en-IN" sz="1400" i="1" kern="10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IN" sz="1400" i="1" kern="10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𝛼</m:t>
                      </m:r>
                      <m:r>
                        <a:rPr lang="en-IN" sz="1400" i="1" kern="10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+</m:t>
                      </m:r>
                      <m:f>
                        <m:fPr>
                          <m:ctrlPr>
                            <a:rPr lang="en-IN" sz="1400" i="1" kern="1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IN" sz="1400" i="1" kern="1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𝛾</m:t>
                          </m:r>
                        </m:num>
                        <m:den>
                          <m:r>
                            <a:rPr lang="en-IN" sz="1400" i="1" kern="1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3</m:t>
                          </m:r>
                        </m:den>
                      </m:f>
                      <m:r>
                        <a:rPr lang="en-IN" sz="1400" i="1" kern="10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IN" sz="1400" b="1" i="1" kern="10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𝓑</m:t>
                      </m:r>
                      <m:r>
                        <a:rPr lang="en-IN" sz="1400" i="1" kern="10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en-IN" sz="1400" kern="10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 </m:t>
                      </m:r>
                      <m:sSubSup>
                        <m:sSubSupPr>
                          <m:ctrlPr>
                            <a:rPr lang="en-IN" sz="1400" b="1" i="1" kern="1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IN" sz="1400" b="1" i="1" kern="1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𝜴</m:t>
                          </m:r>
                        </m:e>
                        <m:sub>
                          <m:r>
                            <a:rPr lang="en-IN" sz="1400" b="1" i="1" kern="1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𝑺</m:t>
                          </m:r>
                        </m:sub>
                        <m:sup>
                          <m:d>
                            <m:dPr>
                              <m:ctrlPr>
                                <a:rPr lang="en-IN" sz="1400" b="1" i="1" kern="1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1400" b="1" i="1" kern="1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𝟎</m:t>
                              </m:r>
                            </m:e>
                          </m:d>
                        </m:sup>
                      </m:sSubSup>
                      <m:r>
                        <a:rPr lang="en-IN" sz="1400" i="1" kern="10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1400" i="1" kern="1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IN" sz="1400" i="1" kern="1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𝛽</m:t>
                          </m:r>
                        </m:num>
                        <m:den>
                          <m:r>
                            <a:rPr lang="en-IN" sz="1400" i="1" kern="1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IN" sz="1400" kern="100" dirty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IN" sz="1400" kern="100" dirty="0">
                    <a:solidFill>
                      <a:srgbClr val="C00000"/>
                    </a:solidFill>
                    <a:latin typeface="Franklin Gothic Medium" panose="020B060302010202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Buoyancy Number:</a:t>
                </a:r>
                <a:endParaRPr lang="en-IN" sz="14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Text Box 1">
                <a:extLst>
                  <a:ext uri="{FF2B5EF4-FFF2-40B4-BE49-F238E27FC236}">
                    <a16:creationId xmlns:a16="http://schemas.microsoft.com/office/drawing/2014/main" id="{36881874-D39A-9A82-C08F-9D2A54B8EC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0193" y="2839684"/>
                <a:ext cx="3434630" cy="1184812"/>
              </a:xfrm>
              <a:prstGeom prst="rect">
                <a:avLst/>
              </a:prstGeom>
              <a:blipFill>
                <a:blip r:embed="rId8"/>
                <a:stretch>
                  <a:fillRect l="-533" b="-3608"/>
                </a:stretch>
              </a:blipFill>
              <a:ln w="6350"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 Box 2">
                <a:extLst>
                  <a:ext uri="{FF2B5EF4-FFF2-40B4-BE49-F238E27FC236}">
                    <a16:creationId xmlns:a16="http://schemas.microsoft.com/office/drawing/2014/main" id="{58EB1E83-2E62-990F-1261-BC0EAD8AE3B1}"/>
                  </a:ext>
                </a:extLst>
              </p:cNvPr>
              <p:cNvSpPr txBox="1"/>
              <p:nvPr/>
            </p:nvSpPr>
            <p:spPr>
              <a:xfrm>
                <a:off x="5359251" y="3606956"/>
                <a:ext cx="5209348" cy="806620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1400" b="1" i="1" kern="1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𝓑</m:t>
                      </m:r>
                      <m:r>
                        <a:rPr lang="en-IN" sz="1400" i="1" kern="1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1400" i="1" kern="1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IN" sz="1400" kern="1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Δ</m:t>
                          </m:r>
                          <m:sSup>
                            <m:sSupPr>
                              <m:ctrlPr>
                                <a:rPr lang="en-IN" sz="1400" i="1" kern="1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sz="1400" i="1" kern="1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𝜌</m:t>
                              </m:r>
                            </m:e>
                            <m:sup>
                              <m:r>
                                <a:rPr lang="en-IN" sz="1400" i="1" kern="1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∗</m:t>
                              </m:r>
                            </m:sup>
                          </m:sSup>
                          <m:d>
                            <m:dPr>
                              <m:ctrlPr>
                                <a:rPr lang="en-IN" sz="1400" i="1" kern="1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IN" sz="1400" i="1" kern="10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N" sz="1400" i="1" kern="10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4</m:t>
                                  </m:r>
                                  <m:r>
                                    <a:rPr lang="en-IN" sz="1400" i="1" kern="10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𝜋</m:t>
                                  </m:r>
                                  <m:sSup>
                                    <m:sSupPr>
                                      <m:ctrlPr>
                                        <a:rPr lang="en-IN" sz="1400" i="1" kern="10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sSup>
                                        <m:sSupPr>
                                          <m:ctrlPr>
                                            <a:rPr lang="en-IN" sz="1400" i="1" kern="100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IN" sz="1400" i="1" kern="100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p>
                                          <m:r>
                                            <a:rPr lang="en-IN" sz="1400" i="1" kern="100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∗</m:t>
                                          </m:r>
                                        </m:sup>
                                      </m:sSup>
                                    </m:e>
                                    <m:sup>
                                      <m:r>
                                        <a:rPr lang="en-IN" sz="1400" i="1" kern="10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3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IN" sz="1400" i="1" kern="10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3</m:t>
                                  </m:r>
                                </m:den>
                              </m:f>
                            </m:e>
                          </m:d>
                          <m:sSup>
                            <m:sSupPr>
                              <m:ctrlPr>
                                <a:rPr lang="en-IN" sz="1400" i="1" kern="1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sz="1400" i="1" kern="1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𝑔</m:t>
                              </m:r>
                            </m:e>
                            <m:sup>
                              <m:r>
                                <a:rPr lang="en-IN" sz="1400" i="1" kern="1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∗</m:t>
                              </m:r>
                            </m:sup>
                          </m:sSup>
                        </m:num>
                        <m:den>
                          <m:r>
                            <a:rPr lang="en-IN" sz="1400" i="1" kern="1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6</m:t>
                          </m:r>
                          <m:r>
                            <a:rPr lang="en-IN" sz="1400" i="1" kern="1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𝜋</m:t>
                          </m:r>
                          <m:sSup>
                            <m:sSupPr>
                              <m:ctrlPr>
                                <a:rPr lang="en-IN" sz="1400" i="1" kern="1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sz="1400" i="1" kern="1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𝜇</m:t>
                              </m:r>
                            </m:e>
                            <m:sup>
                              <m:r>
                                <a:rPr lang="en-IN" sz="1400" i="1" kern="1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∗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IN" sz="1400" i="1" kern="1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sz="1400" i="1" kern="1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IN" sz="1400" i="1" kern="1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∗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en-IN" sz="1400" i="1" kern="1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IN" sz="1400" i="1" kern="1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IN" sz="1400" i="1" kern="1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𝑚𝑎𝑥</m:t>
                              </m:r>
                            </m:sub>
                            <m:sup>
                              <m:r>
                                <a:rPr lang="en-IN" sz="1400" i="1" kern="1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∗</m:t>
                              </m:r>
                            </m:sup>
                          </m:sSubSup>
                          <m:r>
                            <a:rPr lang="en-IN" sz="1400" i="1" kern="1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𝜅</m:t>
                          </m:r>
                        </m:den>
                      </m:f>
                      <m:r>
                        <a:rPr lang="en-IN" sz="1400" i="1" kern="1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.</m:t>
                      </m:r>
                    </m:oMath>
                  </m:oMathPara>
                </a14:m>
                <a:endParaRPr lang="en-IN" sz="1100" kern="100" dirty="0">
                  <a:solidFill>
                    <a:prstClr val="black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Text Box 2">
                <a:extLst>
                  <a:ext uri="{FF2B5EF4-FFF2-40B4-BE49-F238E27FC236}">
                    <a16:creationId xmlns:a16="http://schemas.microsoft.com/office/drawing/2014/main" id="{58EB1E83-2E62-990F-1261-BC0EAD8AE3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9251" y="3606956"/>
                <a:ext cx="5209348" cy="8066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6350"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2A007396-1371-BA80-67DE-2750C14D3A04}"/>
              </a:ext>
            </a:extLst>
          </p:cNvPr>
          <p:cNvSpPr txBox="1"/>
          <p:nvPr/>
        </p:nvSpPr>
        <p:spPr>
          <a:xfrm>
            <a:off x="1073140" y="5826643"/>
            <a:ext cx="10470028" cy="646331"/>
          </a:xfrm>
          <a:prstGeom prst="rect">
            <a:avLst/>
          </a:prstGeom>
          <a:solidFill>
            <a:schemeClr val="tx1"/>
          </a:solidFill>
          <a:ln>
            <a:solidFill>
              <a:schemeClr val="accent3">
                <a:lumMod val="60000"/>
                <a:lumOff val="40000"/>
              </a:schemeClr>
            </a:solidFill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marL="12700" algn="just">
              <a:spcBef>
                <a:spcPts val="90"/>
              </a:spcBef>
            </a:pPr>
            <a:r>
              <a:rPr lang="en-US" sz="1800" spc="50" dirty="0">
                <a:solidFill>
                  <a:schemeClr val="bg1"/>
                </a:solidFill>
                <a:uFill>
                  <a:solidFill>
                    <a:srgbClr val="2E5496"/>
                  </a:solidFill>
                </a:uFill>
                <a:latin typeface="Franklin Gothic Medium" panose="020B0603020102020204" pitchFamily="34" charset="0"/>
                <a:cs typeface="Times New Roman"/>
              </a:rPr>
              <a:t>Note: During the solution of the Lateral Migration force, we observed that the Electrokinetic and Buoyancy influence can be imposed if we modify just the BCs. </a:t>
            </a:r>
          </a:p>
        </p:txBody>
      </p:sp>
    </p:spTree>
    <p:extLst>
      <p:ext uri="{BB962C8B-B14F-4D97-AF65-F5344CB8AC3E}">
        <p14:creationId xmlns:p14="http://schemas.microsoft.com/office/powerpoint/2010/main" val="26126383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11AEDC-51BE-5904-63D4-84C00A4AB7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logo with text and symbols&#10;&#10;AI-generated content may be incorrect.">
            <a:extLst>
              <a:ext uri="{FF2B5EF4-FFF2-40B4-BE49-F238E27FC236}">
                <a16:creationId xmlns:a16="http://schemas.microsoft.com/office/drawing/2014/main" id="{DEDC4770-DFBA-BEFE-FACC-3AAF48A8268C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527" y="131467"/>
            <a:ext cx="1218051" cy="119166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DB5763C-7C10-7CC4-ACA3-938E0DE192B5}"/>
              </a:ext>
            </a:extLst>
          </p:cNvPr>
          <p:cNvSpPr txBox="1"/>
          <p:nvPr/>
        </p:nvSpPr>
        <p:spPr>
          <a:xfrm>
            <a:off x="1901951" y="224444"/>
            <a:ext cx="84639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Franklin Gothic Heavy" panose="020B0903020102020204" pitchFamily="34" charset="0"/>
              </a:rPr>
              <a:t>Results </a:t>
            </a:r>
            <a:endParaRPr lang="en-IN" sz="3600" dirty="0">
              <a:solidFill>
                <a:schemeClr val="bg1"/>
              </a:solidFill>
              <a:latin typeface="Franklin Gothic Heavy" panose="020B09030201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F562E13-5C69-2E24-47F7-3B40B595CA5E}"/>
              </a:ext>
            </a:extLst>
          </p:cNvPr>
          <p:cNvCxnSpPr>
            <a:cxnSpLocks/>
          </p:cNvCxnSpPr>
          <p:nvPr/>
        </p:nvCxnSpPr>
        <p:spPr>
          <a:xfrm>
            <a:off x="1901951" y="926700"/>
            <a:ext cx="9006840" cy="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139700">
              <a:schemeClr val="accent5">
                <a:satMod val="175000"/>
                <a:alpha val="40000"/>
              </a:schemeClr>
            </a:glow>
            <a:innerShdw blurRad="25400" dist="12700" dir="13500000">
              <a:srgbClr val="000000">
                <a:alpha val="45000"/>
              </a:srgbClr>
            </a:inn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AB17B2C-3B62-D14D-5707-5E9430C2DE07}"/>
                  </a:ext>
                </a:extLst>
              </p:cNvPr>
              <p:cNvSpPr txBox="1"/>
              <p:nvPr/>
            </p:nvSpPr>
            <p:spPr>
              <a:xfrm>
                <a:off x="442110" y="1788897"/>
                <a:ext cx="5366442" cy="11507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  <a:effectLst>
                <a:glow rad="139700">
                  <a:schemeClr val="accent6">
                    <a:satMod val="175000"/>
                    <a:alpha val="40000"/>
                  </a:schemeClr>
                </a:glow>
              </a:effectLst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IN" kern="100" dirty="0">
                    <a:solidFill>
                      <a:sysClr val="windowText" lastClr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Electrokinetically Influenced Viscoelastic Lift Force: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IN" b="1" i="1" u="none" strike="noStrike" kern="1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0" lang="en-IN" b="1" i="1" u="none" strike="noStrike" kern="100" cap="none" spc="0" normalizeH="0" baseline="0" noProof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𝑭</m:t>
                          </m:r>
                        </m:e>
                        <m:sub>
                          <m:r>
                            <a:rPr kumimoji="0" lang="en-IN" b="1" i="1" u="none" strike="noStrike" kern="100" cap="none" spc="0" normalizeH="0" baseline="0" noProof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𝑳</m:t>
                          </m:r>
                        </m:sub>
                      </m:sSub>
                      <m:r>
                        <a:rPr kumimoji="0" lang="en-IN" b="1" i="0" u="none" strike="noStrike" kern="100" cap="none" spc="0" normalizeH="0" baseline="0" noProof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≈</m:t>
                      </m:r>
                      <m:f>
                        <m:fPr>
                          <m:ctrlPr>
                            <a:rPr kumimoji="0" lang="en-IN" b="1" i="1" u="none" strike="noStrike" kern="100" cap="none" spc="0" normalizeH="0" baseline="0" noProof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kumimoji="0" lang="en-IN" b="1" i="1" u="none" strike="noStrike" kern="100" cap="none" spc="0" normalizeH="0" baseline="0" noProof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𝟏𝟎</m:t>
                          </m:r>
                          <m:r>
                            <a:rPr kumimoji="0" lang="en-IN" b="1" i="0" u="none" strike="noStrike" kern="100" cap="none" spc="0" normalizeH="0" baseline="0" noProof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𝛑</m:t>
                          </m:r>
                        </m:num>
                        <m:den>
                          <m:r>
                            <a:rPr kumimoji="0" lang="en-IN" b="1" i="1" u="none" strike="noStrike" kern="100" cap="none" spc="0" normalizeH="0" baseline="0" noProof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𝟑</m:t>
                          </m:r>
                        </m:den>
                      </m:f>
                      <m:r>
                        <a:rPr kumimoji="0" lang="en-IN" b="1" i="0" u="none" strike="noStrike" kern="100" cap="none" spc="0" normalizeH="0" baseline="0" noProof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𝛃𝛄𝛌</m:t>
                      </m:r>
                      <m:d>
                        <m:dPr>
                          <m:ctrlPr>
                            <a:rPr kumimoji="0" lang="en-IN" b="1" i="1" u="none" strike="noStrike" kern="100" cap="none" spc="0" normalizeH="0" baseline="0" noProof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kumimoji="0" lang="en-IN" b="1" i="1" u="none" strike="noStrike" kern="100" cap="none" spc="0" normalizeH="0" baseline="0" noProof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𝟏</m:t>
                          </m:r>
                          <m:r>
                            <a:rPr kumimoji="0" lang="en-IN" b="1" i="1" u="none" strike="noStrike" kern="100" cap="none" spc="0" normalizeH="0" baseline="0" noProof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kumimoji="0" lang="en-IN" b="1" i="1" u="none" strike="noStrike" kern="100" cap="none" spc="0" normalizeH="0" baseline="0" noProof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𝟑</m:t>
                          </m:r>
                          <m:sSub>
                            <m:sSubPr>
                              <m:ctrlPr>
                                <a:rPr kumimoji="0" lang="en-IN" b="1" i="1" u="none" strike="noStrike" kern="1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en-IN" b="1" i="0" u="none" strike="noStrike" kern="1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𝛜</m:t>
                              </m:r>
                            </m:e>
                            <m:sub>
                              <m:r>
                                <a:rPr kumimoji="0" lang="en-IN" b="1" i="1" u="none" strike="noStrike" kern="1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d>
                      <m:r>
                        <a:rPr kumimoji="0" lang="en-IN" b="1" i="1" u="none" strike="noStrike" kern="100" cap="none" spc="0" normalizeH="0" baseline="0" noProof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f>
                        <m:fPr>
                          <m:ctrlPr>
                            <a:rPr kumimoji="0" lang="en-IN" b="1" i="1" u="none" strike="noStrike" kern="100" cap="none" spc="0" normalizeH="0" baseline="0" noProof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kumimoji="0" lang="en-IN" b="1" i="1" u="none" strike="noStrike" kern="100" cap="none" spc="0" normalizeH="0" baseline="0" noProof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𝟑</m:t>
                          </m:r>
                          <m:r>
                            <a:rPr kumimoji="0" lang="en-IN" b="1" i="0" u="none" strike="noStrike" kern="100" cap="none" spc="0" normalizeH="0" baseline="0" noProof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𝛑</m:t>
                          </m:r>
                        </m:num>
                        <m:den>
                          <m:r>
                            <a:rPr kumimoji="0" lang="en-IN" b="1" i="1" u="none" strike="noStrike" kern="100" cap="none" spc="0" normalizeH="0" baseline="0" noProof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𝟐</m:t>
                          </m:r>
                        </m:den>
                      </m:f>
                      <m:r>
                        <a:rPr kumimoji="0" lang="en-IN" b="1" i="0" u="none" strike="noStrike" kern="100" cap="none" spc="0" normalizeH="0" baseline="0" noProof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𝛃𝛌</m:t>
                      </m:r>
                      <m:r>
                        <a:rPr kumimoji="0" lang="en-IN" b="1" i="1" u="none" strike="noStrike" kern="100" cap="none" spc="0" normalizeH="0" baseline="0" noProof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𝑯𝒂</m:t>
                      </m:r>
                      <m:sSub>
                        <m:sSubPr>
                          <m:ctrlPr>
                            <a:rPr kumimoji="0" lang="en-IN" b="1" i="1" u="none" strike="noStrike" kern="100" cap="none" spc="0" normalizeH="0" baseline="0" noProof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0" lang="en-IN" b="1" i="0" u="none" strike="noStrike" kern="100" cap="none" spc="0" normalizeH="0" baseline="0" noProof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𝛇</m:t>
                          </m:r>
                        </m:e>
                        <m:sub>
                          <m:r>
                            <a:rPr kumimoji="0" lang="en-IN" b="1" i="1" u="none" strike="noStrike" kern="100" cap="none" spc="0" normalizeH="0" baseline="0" noProof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𝒑</m:t>
                          </m:r>
                        </m:sub>
                      </m:sSub>
                      <m:d>
                        <m:dPr>
                          <m:ctrlPr>
                            <a:rPr kumimoji="0" lang="en-IN" b="1" i="1" u="none" strike="noStrike" kern="100" cap="none" spc="0" normalizeH="0" baseline="0" noProof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kumimoji="0" lang="en-IN" b="1" i="1" u="none" strike="noStrike" kern="100" cap="none" spc="0" normalizeH="0" baseline="0" noProof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𝟏</m:t>
                          </m:r>
                          <m:r>
                            <a:rPr kumimoji="0" lang="en-IN" b="1" i="1" u="none" strike="noStrike" kern="100" cap="none" spc="0" normalizeH="0" baseline="0" noProof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kumimoji="0" lang="en-IN" b="1" i="1" u="none" strike="noStrike" kern="1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en-IN" b="1" i="0" u="none" strike="noStrike" kern="1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𝛜</m:t>
                              </m:r>
                            </m:e>
                            <m:sub>
                              <m:r>
                                <a:rPr kumimoji="0" lang="en-IN" b="1" i="1" u="none" strike="noStrike" kern="1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d>
                      <m:r>
                        <a:rPr kumimoji="0" lang="en-IN" b="1" i="1" u="none" strike="noStrike" kern="100" cap="none" spc="0" normalizeH="0" baseline="0" noProof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.</m:t>
                      </m:r>
                    </m:oMath>
                  </m:oMathPara>
                </a14:m>
                <a:endParaRPr kumimoji="0" lang="en-IN" b="1" i="0" u="none" strike="noStrike" kern="100" cap="none" spc="0" normalizeH="0" baseline="0" noProof="0" dirty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AB17B2C-3B62-D14D-5707-5E9430C2DE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110" y="1788897"/>
                <a:ext cx="5366442" cy="11507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  <a:effectLst>
                <a:glow rad="139700">
                  <a:schemeClr val="accent6">
                    <a:satMod val="175000"/>
                    <a:alpha val="40000"/>
                  </a:schemeClr>
                </a:glow>
              </a:effectLst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AE8B102-DF96-C6BB-0324-3DECA80C27C7}"/>
                  </a:ext>
                </a:extLst>
              </p:cNvPr>
              <p:cNvSpPr txBox="1"/>
              <p:nvPr/>
            </p:nvSpPr>
            <p:spPr>
              <a:xfrm>
                <a:off x="527364" y="3429000"/>
                <a:ext cx="5195935" cy="1453026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  <a:effectLst>
                <a:glow rad="139700">
                  <a:schemeClr val="accent6">
                    <a:satMod val="175000"/>
                    <a:alpha val="40000"/>
                  </a:schemeClr>
                </a:glow>
              </a:effectLst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IN" kern="100" dirty="0">
                    <a:solidFill>
                      <a:sysClr val="windowText" lastClr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Buoyancy Driven Viscoelastic Lift Force of a non-Neutrally Buoyant Particle: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IN" sz="1800" b="1" i="1" u="none" strike="noStrike" kern="1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0" lang="en-IN" sz="1800" b="1" i="1" u="none" strike="noStrike" kern="100" cap="none" spc="0" normalizeH="0" baseline="0" noProof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𝑭</m:t>
                          </m:r>
                        </m:e>
                        <m:sub>
                          <m:r>
                            <a:rPr kumimoji="0" lang="en-IN" sz="1800" b="1" i="1" u="none" strike="noStrike" kern="100" cap="none" spc="0" normalizeH="0" baseline="0" noProof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𝑳</m:t>
                          </m:r>
                        </m:sub>
                      </m:sSub>
                      <m:r>
                        <a:rPr kumimoji="0" lang="en-IN" sz="1800" b="1" i="0" u="none" strike="noStrike" kern="100" cap="none" spc="0" normalizeH="0" baseline="0" noProof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≈</m:t>
                      </m:r>
                      <m:r>
                        <a:rPr kumimoji="0" lang="en-IN" sz="1800" b="1" i="1" u="none" strike="noStrike" kern="100" cap="none" spc="0" normalizeH="0" baseline="0" noProof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f>
                        <m:fPr>
                          <m:ctrlPr>
                            <a:rPr kumimoji="0" lang="en-IN" sz="1800" b="1" i="1" u="none" strike="noStrike" kern="100" cap="none" spc="0" normalizeH="0" baseline="0" noProof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kumimoji="0" lang="en-IN" sz="1800" b="1" i="0" u="none" strike="noStrike" kern="100" cap="none" spc="0" normalizeH="0" baseline="0" noProof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𝛌</m:t>
                          </m:r>
                        </m:num>
                        <m:den>
                          <m:r>
                            <a:rPr kumimoji="0" lang="en-IN" sz="1800" b="1" i="1" u="none" strike="noStrike" kern="100" cap="none" spc="0" normalizeH="0" baseline="0" noProof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𝟑</m:t>
                          </m:r>
                        </m:den>
                      </m:f>
                      <m:r>
                        <a:rPr kumimoji="0" lang="en-IN" sz="1800" b="1" i="0" u="none" strike="noStrike" kern="100" cap="none" spc="0" normalizeH="0" baseline="0" noProof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𝛑𝛃</m:t>
                      </m:r>
                      <m:d>
                        <m:dPr>
                          <m:ctrlPr>
                            <a:rPr kumimoji="0" lang="en-IN" sz="1800" b="1" i="1" u="none" strike="noStrike" kern="100" cap="none" spc="0" normalizeH="0" baseline="0" noProof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kumimoji="0" lang="en-IN" sz="1800" b="1" i="1" u="none" strike="noStrike" kern="100" cap="none" spc="0" normalizeH="0" baseline="0" noProof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𝟗</m:t>
                          </m:r>
                          <m:r>
                            <a:rPr kumimoji="0" lang="en-IN" sz="1800" b="1" i="1" u="none" strike="noStrike" kern="100" cap="none" spc="0" normalizeH="0" baseline="0" noProof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𝓑</m:t>
                          </m:r>
                          <m:r>
                            <a:rPr kumimoji="0" lang="en-IN" sz="1800" b="1" i="1" u="none" strike="noStrike" kern="100" cap="none" spc="0" normalizeH="0" baseline="0" noProof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kumimoji="0" lang="en-IN" sz="1800" b="1" i="1" u="none" strike="noStrike" kern="100" cap="none" spc="0" normalizeH="0" baseline="0" noProof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𝟏𝟎</m:t>
                          </m:r>
                          <m:r>
                            <a:rPr kumimoji="0" lang="en-IN" sz="1800" b="1" i="0" u="none" strike="noStrike" kern="100" cap="none" spc="0" normalizeH="0" baseline="0" noProof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𝛄</m:t>
                          </m:r>
                        </m:e>
                      </m:d>
                      <m:d>
                        <m:dPr>
                          <m:ctrlPr>
                            <a:rPr kumimoji="0" lang="en-IN" sz="1800" b="1" i="1" u="none" strike="noStrike" kern="100" cap="none" spc="0" normalizeH="0" baseline="0" noProof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kumimoji="0" lang="en-IN" sz="1800" b="1" i="1" u="none" strike="noStrike" kern="100" cap="none" spc="0" normalizeH="0" baseline="0" noProof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𝟏</m:t>
                          </m:r>
                          <m:r>
                            <a:rPr kumimoji="0" lang="en-IN" sz="1800" b="1" i="1" u="none" strike="noStrike" kern="100" cap="none" spc="0" normalizeH="0" baseline="0" noProof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kumimoji="0" lang="en-IN" sz="1800" b="1" i="1" u="none" strike="noStrike" kern="100" cap="none" spc="0" normalizeH="0" baseline="0" noProof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𝟑</m:t>
                          </m:r>
                          <m:sSub>
                            <m:sSubPr>
                              <m:ctrlPr>
                                <a:rPr kumimoji="0" lang="en-IN" sz="1800" b="1" i="1" u="none" strike="noStrike" kern="1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en-IN" sz="1800" b="1" i="0" u="none" strike="noStrike" kern="1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𝛜</m:t>
                              </m:r>
                            </m:e>
                            <m:sub>
                              <m:r>
                                <a:rPr kumimoji="0" lang="en-IN" sz="1800" b="1" i="1" u="none" strike="noStrike" kern="1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0" lang="en-IN" b="1" i="0" u="none" strike="noStrike" kern="100" cap="none" spc="0" normalizeH="0" baseline="0" noProof="0" dirty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AE8B102-DF96-C6BB-0324-3DECA80C27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364" y="3429000"/>
                <a:ext cx="5195935" cy="145302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  <a:effectLst>
                <a:glow rad="139700">
                  <a:schemeClr val="accent6">
                    <a:satMod val="175000"/>
                    <a:alpha val="40000"/>
                  </a:schemeClr>
                </a:glow>
              </a:effectLst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FB37743E-AC0C-9901-395D-C9B7D6D0F4F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2203" t="4309" r="2976"/>
          <a:stretch/>
        </p:blipFill>
        <p:spPr>
          <a:xfrm>
            <a:off x="6612050" y="1422602"/>
            <a:ext cx="5438115" cy="4527522"/>
          </a:xfrm>
          <a:prstGeom prst="rect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33612E6-22E0-47C1-C05C-93B15938F613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1731" b="-1"/>
          <a:stretch/>
        </p:blipFill>
        <p:spPr>
          <a:xfrm>
            <a:off x="266700" y="1416104"/>
            <a:ext cx="6176113" cy="4527522"/>
          </a:xfrm>
          <a:prstGeom prst="rect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893361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46e038c3-69f4-416b-a2d0-77e0d375da76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1B049B1B4E8924AAFBA57ADFA1DDFE2" ma:contentTypeVersion="11" ma:contentTypeDescription="Create a new document." ma:contentTypeScope="" ma:versionID="c82b361c23720440984cf0367e303a10">
  <xsd:schema xmlns:xsd="http://www.w3.org/2001/XMLSchema" xmlns:xs="http://www.w3.org/2001/XMLSchema" xmlns:p="http://schemas.microsoft.com/office/2006/metadata/properties" xmlns:ns3="46e038c3-69f4-416b-a2d0-77e0d375da76" targetNamespace="http://schemas.microsoft.com/office/2006/metadata/properties" ma:root="true" ma:fieldsID="df60ff8f6ba5eee0b3df2f7738a83b72" ns3:_="">
    <xsd:import namespace="46e038c3-69f4-416b-a2d0-77e0d375da76"/>
    <xsd:element name="properties">
      <xsd:complexType>
        <xsd:sequence>
          <xsd:element name="documentManagement">
            <xsd:complexType>
              <xsd:all>
                <xsd:element ref="ns3:MediaServiceDateTaken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  <xsd:element ref="ns3:MediaServiceSystemTags" minOccurs="0"/>
                <xsd:element ref="ns3:MediaServiceGenerationTime" minOccurs="0"/>
                <xsd:element ref="ns3:MediaServiceEventHashCode" minOccurs="0"/>
                <xsd:element ref="ns3:MediaLengthInSeconds" minOccurs="0"/>
                <xsd:element ref="ns3:_activity" minOccurs="0"/>
                <xsd:element ref="ns3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6e038c3-69f4-416b-a2d0-77e0d375da76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ystemTags" ma:index="13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6" nillable="true" ma:displayName="MediaLengthInSeconds" ma:hidden="true" ma:internalName="MediaLengthInSeconds" ma:readOnly="true">
      <xsd:simpleType>
        <xsd:restriction base="dms:Unknown"/>
      </xsd:simpleType>
    </xsd:element>
    <xsd:element name="_activity" ma:index="17" nillable="true" ma:displayName="_activity" ma:hidden="true" ma:internalName="_activity">
      <xsd:simpleType>
        <xsd:restriction base="dms:Note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13AD7A3-0ADB-4EB0-B50B-A3DFB52888B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47880D9-9073-4AA7-85A2-EE99F29E8FA7}">
  <ds:schemaRefs>
    <ds:schemaRef ds:uri="http://schemas.microsoft.com/office/2006/documentManagement/types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46e038c3-69f4-416b-a2d0-77e0d375da76"/>
    <ds:schemaRef ds:uri="http://www.w3.org/XML/1998/namespace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725D5DF4-2224-4F52-9355-E239BA2F969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6e038c3-69f4-416b-a2d0-77e0d375da7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358</TotalTime>
  <Words>946</Words>
  <Application>Microsoft Office PowerPoint</Application>
  <PresentationFormat>Widescreen</PresentationFormat>
  <Paragraphs>115</Paragraphs>
  <Slides>13</Slides>
  <Notes>2</Notes>
  <HiddenSlides>1</HiddenSlides>
  <MMClips>2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30" baseType="lpstr">
      <vt:lpstr>Aptos</vt:lpstr>
      <vt:lpstr>Aptos Black</vt:lpstr>
      <vt:lpstr>Arial</vt:lpstr>
      <vt:lpstr>Arial MT</vt:lpstr>
      <vt:lpstr>Baskerville Old Face</vt:lpstr>
      <vt:lpstr>Calibri</vt:lpstr>
      <vt:lpstr>Cambria</vt:lpstr>
      <vt:lpstr>Cambria Math</vt:lpstr>
      <vt:lpstr>Century Gothic</vt:lpstr>
      <vt:lpstr>Franklin Gothic Demi</vt:lpstr>
      <vt:lpstr>Franklin Gothic Heavy</vt:lpstr>
      <vt:lpstr>Franklin Gothic Medium</vt:lpstr>
      <vt:lpstr>Jumble</vt:lpstr>
      <vt:lpstr>Lato</vt:lpstr>
      <vt:lpstr>Times New Roman</vt:lpstr>
      <vt:lpstr>Wingdings 3</vt:lpstr>
      <vt:lpstr>Slice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Soumyo Deep Chowdhury</dc:creator>
  <cp:lastModifiedBy>Soumyo Deep Chowdhury</cp:lastModifiedBy>
  <cp:revision>2</cp:revision>
  <dcterms:created xsi:type="dcterms:W3CDTF">2025-04-14T09:12:57Z</dcterms:created>
  <dcterms:modified xsi:type="dcterms:W3CDTF">2025-05-27T09:47:38Z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0x010100A1B049B1B4E8924AAFBA57ADFA1DDFE2</vt:lpwstr>
  </property>
</Properties>
</file>